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3" r:id="rId6"/>
    <p:sldId id="264" r:id="rId7"/>
    <p:sldId id="265" r:id="rId8"/>
    <p:sldId id="260" r:id="rId9"/>
    <p:sldId id="261" r:id="rId10"/>
    <p:sldId id="262" r:id="rId11"/>
    <p:sldId id="266" r:id="rId12"/>
    <p:sldId id="270" r:id="rId13"/>
    <p:sldId id="267" r:id="rId14"/>
    <p:sldId id="268" r:id="rId15"/>
    <p:sldId id="269" r:id="rId16"/>
    <p:sldId id="271" r:id="rId17"/>
    <p:sldId id="273" r:id="rId18"/>
    <p:sldId id="272"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808"/>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02B6122-FFE6-4BBB-83EF-D58CE12F6854}" type="datetimeFigureOut">
              <a:rPr lang="en-US"/>
              <a:pPr>
                <a:defRPr/>
              </a:pPr>
              <a:t>5/5/2013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96B0DD0F-570F-43C7-812B-E76446BFAAC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392CEE-56EE-4F89-806E-3190B5463480}" type="slidenum">
              <a:rPr lang="en-US"/>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1EF0F2-806D-43F4-96AB-33067B908C4D}" type="slidenum">
              <a:rPr lang="en-US"/>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FB308B6-86ED-41C2-8B7F-DB7B95BFB8DA}" type="datetimeFigureOut">
              <a:rPr lang="en-US"/>
              <a:pPr>
                <a:defRPr/>
              </a:pPr>
              <a:t>5/5/2013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0A88B0-ABF1-4FB3-BF1C-F0C10F5115B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D9E449-C533-4118-A152-5B30B8139E80}" type="datetimeFigureOut">
              <a:rPr lang="en-US"/>
              <a:pPr>
                <a:defRPr/>
              </a:pPr>
              <a:t>5/5/2013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4475C-0FA7-4CF8-89BB-D355C01591A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005B67-C29F-47EC-B426-E543018AEA0A}" type="datetimeFigureOut">
              <a:rPr lang="en-US"/>
              <a:pPr>
                <a:defRPr/>
              </a:pPr>
              <a:t>5/5/2013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E9FF73-0DD3-44F3-B025-FA1BA18933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0336CB-C6FD-4BFE-A278-A00665C9B789}" type="datetimeFigureOut">
              <a:rPr lang="en-US"/>
              <a:pPr>
                <a:defRPr/>
              </a:pPr>
              <a:t>5/5/2013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E69663-3A98-4F62-9C4C-F07F0A305BA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B63980-5819-4F08-BB33-B2ABA4251943}" type="datetimeFigureOut">
              <a:rPr lang="en-US"/>
              <a:pPr>
                <a:defRPr/>
              </a:pPr>
              <a:t>5/5/2013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B18AB4-B89B-478F-9FEC-E06B9F2488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E64BE95-B3D0-42A3-B503-9872EBE505FD}" type="datetimeFigureOut">
              <a:rPr lang="en-US"/>
              <a:pPr>
                <a:defRPr/>
              </a:pPr>
              <a:t>5/5/2013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653D35-0A35-4017-B0A5-48D585DC3E2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CD0268A-D647-4BEA-82AA-E12EE3510771}" type="datetimeFigureOut">
              <a:rPr lang="en-US"/>
              <a:pPr>
                <a:defRPr/>
              </a:pPr>
              <a:t>5/5/2013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F43A75F-7FDE-406C-910B-0C8139B72AF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D7155B-E31A-4C64-8E8F-82D84D7D2622}" type="datetimeFigureOut">
              <a:rPr lang="en-US"/>
              <a:pPr>
                <a:defRPr/>
              </a:pPr>
              <a:t>5/5/2013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319C30F-079E-4E97-A20E-5D9C128AA06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2D070B-C3EE-45D9-8C7B-B29653373153}" type="datetimeFigureOut">
              <a:rPr lang="en-US"/>
              <a:pPr>
                <a:defRPr/>
              </a:pPr>
              <a:t>5/5/2013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B5E87A-2008-4FF7-8821-A5A8CEC15E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CA2234-503D-4A96-9E0A-E946B3DB034E}" type="datetimeFigureOut">
              <a:rPr lang="en-US"/>
              <a:pPr>
                <a:defRPr/>
              </a:pPr>
              <a:t>5/5/2013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395F43-1C80-41D6-9E35-88E1F81D6D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6077CC-94D1-4572-9CDC-6E09247232B3}" type="datetimeFigureOut">
              <a:rPr lang="en-US"/>
              <a:pPr>
                <a:defRPr/>
              </a:pPr>
              <a:t>5/5/2013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0FA14D-6E14-474C-B56F-360F35AB3B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5C12FB-2918-4086-8CB2-5B08A514DFC5}" type="datetimeFigureOut">
              <a:rPr lang="en-US"/>
              <a:pPr>
                <a:defRPr/>
              </a:pPr>
              <a:t>5/5/2013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4B7E2DF-387A-485E-AE25-0CAAF6C1DFE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JS005360.jpg"/>
          <p:cNvPicPr>
            <a:picLocks noChangeAspect="1"/>
          </p:cNvPicPr>
          <p:nvPr/>
        </p:nvPicPr>
        <p:blipFill>
          <a:blip r:embed="rId2" cstate="print"/>
          <a:srcRect l="24603" r="18284"/>
          <a:stretch>
            <a:fillRect/>
          </a:stretch>
        </p:blipFill>
        <p:spPr>
          <a:xfrm>
            <a:off x="304800" y="304800"/>
            <a:ext cx="5338763" cy="632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ubtitle 2"/>
          <p:cNvSpPr>
            <a:spLocks noGrp="1"/>
          </p:cNvSpPr>
          <p:nvPr>
            <p:ph type="subTitle" idx="1"/>
          </p:nvPr>
        </p:nvSpPr>
        <p:spPr>
          <a:xfrm>
            <a:off x="4267200" y="1905000"/>
            <a:ext cx="4572000" cy="2057400"/>
          </a:xfrm>
          <a:solidFill>
            <a:schemeClr val="accent1">
              <a:lumMod val="50000"/>
            </a:schemeClr>
          </a:solidFill>
          <a:ln>
            <a:solidFill>
              <a:schemeClr val="bg2"/>
            </a:solidFill>
          </a:ln>
        </p:spPr>
        <p:txBody>
          <a:bodyPr rtlCol="0">
            <a:normAutofit fontScale="92500"/>
          </a:bodyPr>
          <a:lstStyle/>
          <a:p>
            <a:pPr eaLnBrk="1" fontAlgn="auto" hangingPunct="1">
              <a:spcAft>
                <a:spcPts val="0"/>
              </a:spcAft>
              <a:buFont typeface="Arial" pitchFamily="34" charset="0"/>
              <a:buNone/>
              <a:defRPr/>
            </a:pPr>
            <a:r>
              <a:rPr lang="en-US" sz="3600" dirty="0" smtClean="0"/>
              <a:t>The Presidency of William Jefferson Clinton</a:t>
            </a:r>
          </a:p>
          <a:p>
            <a:pPr eaLnBrk="1" fontAlgn="auto" hangingPunct="1">
              <a:spcAft>
                <a:spcPts val="0"/>
              </a:spcAft>
              <a:buFont typeface="Arial" pitchFamily="34" charset="0"/>
              <a:buNone/>
              <a:defRPr/>
            </a:pPr>
            <a:r>
              <a:rPr lang="en-US" sz="3600" dirty="0" smtClean="0"/>
              <a:t>1993-2001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Ask Yourself…</a:t>
            </a:r>
          </a:p>
        </p:txBody>
      </p:sp>
      <p:sp>
        <p:nvSpPr>
          <p:cNvPr id="3" name="Content Placeholder 2"/>
          <p:cNvSpPr>
            <a:spLocks noGrp="1"/>
          </p:cNvSpPr>
          <p:nvPr>
            <p:ph idx="1"/>
          </p:nvPr>
        </p:nvSpPr>
        <p:spPr>
          <a:xfrm>
            <a:off x="228600" y="1752600"/>
            <a:ext cx="3962400" cy="4800600"/>
          </a:xfrm>
        </p:spPr>
        <p:txBody>
          <a:bodyPr rtlCol="0">
            <a:normAutofit fontScale="92500" lnSpcReduction="10000"/>
          </a:bodyPr>
          <a:lstStyle/>
          <a:p>
            <a:pPr eaLnBrk="1" fontAlgn="auto" hangingPunct="1">
              <a:spcAft>
                <a:spcPts val="0"/>
              </a:spcAft>
              <a:buFont typeface="Arial" pitchFamily="34" charset="0"/>
              <a:buNone/>
              <a:defRPr/>
            </a:pPr>
            <a:r>
              <a:rPr lang="en-US" sz="2800" b="1" dirty="0" smtClean="0">
                <a:latin typeface="Arial" pitchFamily="34" charset="0"/>
                <a:cs typeface="Arial" pitchFamily="34" charset="0"/>
              </a:rPr>
              <a:t>Did the Congress and President Clinton make the right decision by signing the Anti-Terrorism act into law?</a:t>
            </a:r>
          </a:p>
          <a:p>
            <a:pPr eaLnBrk="1" fontAlgn="auto" hangingPunct="1">
              <a:spcAft>
                <a:spcPts val="0"/>
              </a:spcAft>
              <a:buFont typeface="Arial" pitchFamily="34" charset="0"/>
              <a:buNone/>
              <a:defRPr/>
            </a:pPr>
            <a:endParaRPr lang="en-US" sz="2800" b="1" dirty="0" smtClean="0">
              <a:latin typeface="Arial" pitchFamily="34" charset="0"/>
              <a:cs typeface="Arial" pitchFamily="34" charset="0"/>
            </a:endParaRPr>
          </a:p>
          <a:p>
            <a:pPr eaLnBrk="1" fontAlgn="auto" hangingPunct="1">
              <a:spcAft>
                <a:spcPts val="0"/>
              </a:spcAft>
              <a:buFont typeface="Arial" pitchFamily="34" charset="0"/>
              <a:buNone/>
              <a:defRPr/>
            </a:pPr>
            <a:r>
              <a:rPr lang="en-US" sz="2800" b="1" dirty="0" smtClean="0">
                <a:latin typeface="Arial" pitchFamily="34" charset="0"/>
                <a:cs typeface="Arial" pitchFamily="34" charset="0"/>
              </a:rPr>
              <a:t>If you were President during the Oklahoma City bombing, how would you have reacted?</a:t>
            </a:r>
          </a:p>
        </p:txBody>
      </p:sp>
      <p:pic>
        <p:nvPicPr>
          <p:cNvPr id="11270" name="Picture 6" descr="IMG_3345.JPG"/>
          <p:cNvPicPr>
            <a:picLocks noChangeAspect="1"/>
          </p:cNvPicPr>
          <p:nvPr/>
        </p:nvPicPr>
        <p:blipFill>
          <a:blip r:embed="rId2" cstate="print"/>
          <a:srcRect r="15094"/>
          <a:stretch>
            <a:fillRect/>
          </a:stretch>
        </p:blipFill>
        <p:spPr bwMode="auto">
          <a:xfrm>
            <a:off x="4419600" y="2039938"/>
            <a:ext cx="4419600" cy="39036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Whitewater</a:t>
            </a:r>
          </a:p>
        </p:txBody>
      </p:sp>
      <p:pic>
        <p:nvPicPr>
          <p:cNvPr id="12293" name="Content Placeholder 4" descr="time whitewater.jpg"/>
          <p:cNvPicPr>
            <a:picLocks noGrp="1" noChangeAspect="1"/>
          </p:cNvPicPr>
          <p:nvPr>
            <p:ph idx="1"/>
          </p:nvPr>
        </p:nvPicPr>
        <p:blipFill>
          <a:blip r:embed="rId2" cstate="print"/>
          <a:srcRect/>
          <a:stretch>
            <a:fillRect/>
          </a:stretch>
        </p:blipFill>
        <p:spPr>
          <a:xfrm>
            <a:off x="5562600" y="1828800"/>
            <a:ext cx="3262313" cy="4298950"/>
          </a:xfrm>
        </p:spPr>
      </p:pic>
      <p:sp>
        <p:nvSpPr>
          <p:cNvPr id="12294" name="TextBox 3"/>
          <p:cNvSpPr txBox="1">
            <a:spLocks noChangeArrowheads="1"/>
          </p:cNvSpPr>
          <p:nvPr/>
        </p:nvSpPr>
        <p:spPr bwMode="auto">
          <a:xfrm>
            <a:off x="228600" y="1600200"/>
            <a:ext cx="5257800" cy="5062538"/>
          </a:xfrm>
          <a:prstGeom prst="rect">
            <a:avLst/>
          </a:prstGeom>
          <a:noFill/>
          <a:ln w="9525">
            <a:noFill/>
            <a:miter lim="800000"/>
            <a:headEnd/>
            <a:tailEnd/>
          </a:ln>
        </p:spPr>
        <p:txBody>
          <a:bodyPr>
            <a:spAutoFit/>
          </a:bodyPr>
          <a:lstStyle/>
          <a:p>
            <a:pPr>
              <a:buFont typeface="Arial" charset="0"/>
              <a:buChar char="•"/>
            </a:pPr>
            <a:r>
              <a:rPr lang="en-US" sz="2400"/>
              <a:t> </a:t>
            </a:r>
            <a:r>
              <a:rPr lang="en-US" sz="2300"/>
              <a:t>This scandal was named for a failed 1970s Arkansas real estate venture by the Whitewater Development Corp., in which Governor (later President) Bill Clinton and his wife were partners.</a:t>
            </a:r>
          </a:p>
          <a:p>
            <a:pPr>
              <a:buFont typeface="Arial" charset="0"/>
              <a:buChar char="•"/>
            </a:pPr>
            <a:endParaRPr lang="en-US" sz="2300"/>
          </a:p>
          <a:p>
            <a:pPr>
              <a:buFont typeface="Arial" charset="0"/>
              <a:buChar char="•"/>
            </a:pPr>
            <a:r>
              <a:rPr lang="en-US" sz="2300"/>
              <a:t>Accusations of impropriety against the Clintons surfaced, regarding improper campaign contributions, political and financial favors, and tax benefits</a:t>
            </a:r>
          </a:p>
          <a:p>
            <a:pPr>
              <a:buFont typeface="Arial" charset="0"/>
              <a:buChar char="•"/>
            </a:pPr>
            <a:endParaRPr lang="en-US" sz="2300"/>
          </a:p>
          <a:p>
            <a:pPr>
              <a:buFont typeface="Arial" charset="0"/>
              <a:buChar char="•"/>
            </a:pPr>
            <a:r>
              <a:rPr lang="en-US" sz="2300"/>
              <a:t> The Clintons were also accused of hiding files, which they claim to have lost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Starr Investigation</a:t>
            </a:r>
          </a:p>
        </p:txBody>
      </p:sp>
      <p:pic>
        <p:nvPicPr>
          <p:cNvPr id="13317" name="Content Placeholder 5" descr="FE_PR_080911_starr.jpg"/>
          <p:cNvPicPr>
            <a:picLocks noGrp="1" noChangeAspect="1"/>
          </p:cNvPicPr>
          <p:nvPr>
            <p:ph idx="1"/>
          </p:nvPr>
        </p:nvPicPr>
        <p:blipFill>
          <a:blip r:embed="rId2" cstate="print"/>
          <a:srcRect l="29797" r="17450"/>
          <a:stretch>
            <a:fillRect/>
          </a:stretch>
        </p:blipFill>
        <p:spPr>
          <a:xfrm>
            <a:off x="5715000" y="2209800"/>
            <a:ext cx="3179763" cy="4017963"/>
          </a:xfrm>
        </p:spPr>
      </p:pic>
      <p:sp>
        <p:nvSpPr>
          <p:cNvPr id="13318" name="TextBox 3"/>
          <p:cNvSpPr txBox="1">
            <a:spLocks noChangeArrowheads="1"/>
          </p:cNvSpPr>
          <p:nvPr/>
        </p:nvSpPr>
        <p:spPr bwMode="auto">
          <a:xfrm>
            <a:off x="228600" y="1371600"/>
            <a:ext cx="5486400" cy="5402263"/>
          </a:xfrm>
          <a:prstGeom prst="rect">
            <a:avLst/>
          </a:prstGeom>
          <a:noFill/>
          <a:ln w="9525">
            <a:noFill/>
            <a:miter lim="800000"/>
            <a:headEnd/>
            <a:tailEnd/>
          </a:ln>
        </p:spPr>
        <p:txBody>
          <a:bodyPr>
            <a:spAutoFit/>
          </a:bodyPr>
          <a:lstStyle/>
          <a:p>
            <a:pPr>
              <a:buFont typeface="Arial" charset="0"/>
              <a:buChar char="•"/>
            </a:pPr>
            <a:r>
              <a:rPr lang="en-US" sz="2300"/>
              <a:t> In 1996, other participants in the Whitewater investment were found guilty of fraud.</a:t>
            </a:r>
          </a:p>
          <a:p>
            <a:r>
              <a:rPr lang="en-US" sz="2300"/>
              <a:t> </a:t>
            </a:r>
          </a:p>
          <a:p>
            <a:pPr>
              <a:buFont typeface="Arial" charset="0"/>
              <a:buChar char="•"/>
            </a:pPr>
            <a:r>
              <a:rPr lang="en-US" sz="2300"/>
              <a:t> Whitewater was investigated by a special prosecutor beginning in 1994 and by congressional committees in 1995–96.</a:t>
            </a:r>
          </a:p>
          <a:p>
            <a:endParaRPr lang="en-US" sz="2300"/>
          </a:p>
          <a:p>
            <a:pPr>
              <a:buFont typeface="Arial" charset="0"/>
              <a:buChar char="•"/>
            </a:pPr>
            <a:r>
              <a:rPr lang="en-US" sz="2300"/>
              <a:t> Special prosecutor Kenneth Starr’s investigation included testimony from Mrs. Clinton (which was the first time a first lady was subpoenaed by a grand jury) and videotaped testimony from the president.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More Scandal in the Whitehouse</a:t>
            </a:r>
          </a:p>
        </p:txBody>
      </p:sp>
      <p:sp>
        <p:nvSpPr>
          <p:cNvPr id="3" name="Content Placeholder 2"/>
          <p:cNvSpPr>
            <a:spLocks noGrp="1"/>
          </p:cNvSpPr>
          <p:nvPr>
            <p:ph idx="1"/>
          </p:nvPr>
        </p:nvSpPr>
        <p:spPr>
          <a:xfrm>
            <a:off x="228600" y="1752600"/>
            <a:ext cx="4267200" cy="4800600"/>
          </a:xfrm>
        </p:spPr>
        <p:txBody>
          <a:bodyPr rtlCol="0">
            <a:normAutofit fontScale="92500" lnSpcReduction="20000"/>
          </a:bodyPr>
          <a:lstStyle/>
          <a:p>
            <a:pPr eaLnBrk="1" fontAlgn="auto" hangingPunct="1">
              <a:spcAft>
                <a:spcPts val="0"/>
              </a:spcAft>
              <a:buFont typeface="Arial" pitchFamily="34" charset="0"/>
              <a:buChar char="•"/>
              <a:defRPr/>
            </a:pPr>
            <a:r>
              <a:rPr lang="en-US" sz="2800" dirty="0" smtClean="0">
                <a:latin typeface="Arial" pitchFamily="34" charset="0"/>
                <a:cs typeface="Arial" pitchFamily="34" charset="0"/>
              </a:rPr>
              <a:t>During the grand jury investigation, Bill Clinton lied under oath regarding his personal relationship with Whitehouse intern Monica Lewinsky</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Clinton continued to deny the relationship until evidence of the relationship was brought to light.</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Many demanded that the President be punished for committing perjury.</a:t>
            </a:r>
          </a:p>
        </p:txBody>
      </p:sp>
      <p:pic>
        <p:nvPicPr>
          <p:cNvPr id="14342" name="Picture 3" descr="1101980202_400.jpg"/>
          <p:cNvPicPr>
            <a:picLocks noChangeAspect="1"/>
          </p:cNvPicPr>
          <p:nvPr/>
        </p:nvPicPr>
        <p:blipFill>
          <a:blip r:embed="rId2" cstate="print"/>
          <a:srcRect/>
          <a:stretch>
            <a:fillRect/>
          </a:stretch>
        </p:blipFill>
        <p:spPr bwMode="auto">
          <a:xfrm>
            <a:off x="4800600" y="1600200"/>
            <a:ext cx="3810000" cy="50196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Impeachment</a:t>
            </a:r>
          </a:p>
        </p:txBody>
      </p:sp>
      <p:sp>
        <p:nvSpPr>
          <p:cNvPr id="15365" name="Content Placeholder 2"/>
          <p:cNvSpPr>
            <a:spLocks noGrp="1"/>
          </p:cNvSpPr>
          <p:nvPr>
            <p:ph idx="1"/>
          </p:nvPr>
        </p:nvSpPr>
        <p:spPr>
          <a:xfrm>
            <a:off x="533400" y="1676400"/>
            <a:ext cx="3810000" cy="4114800"/>
          </a:xfrm>
        </p:spPr>
        <p:txBody>
          <a:bodyPr/>
          <a:lstStyle/>
          <a:p>
            <a:pPr eaLnBrk="1" hangingPunct="1"/>
            <a:r>
              <a:rPr lang="en-US" sz="2800" smtClean="0">
                <a:latin typeface="Arial" charset="0"/>
                <a:cs typeface="Arial" charset="0"/>
              </a:rPr>
              <a:t>On December 18, 1998, the U.S. Congress voted to impeach the President.</a:t>
            </a:r>
          </a:p>
          <a:p>
            <a:pPr eaLnBrk="1" hangingPunct="1"/>
            <a:r>
              <a:rPr lang="en-US" sz="2800" smtClean="0">
                <a:latin typeface="Arial" charset="0"/>
                <a:cs typeface="Arial" charset="0"/>
              </a:rPr>
              <a:t>The United States Senate did not vote to impeach the President and he remained in office.  </a:t>
            </a:r>
          </a:p>
        </p:txBody>
      </p:sp>
      <p:pic>
        <p:nvPicPr>
          <p:cNvPr id="15366" name="Picture 2" descr="http://www.washingtonpost.com/wp-srv/politics/images/daily/front122098.jpg"/>
          <p:cNvPicPr>
            <a:picLocks noChangeAspect="1" noChangeArrowheads="1"/>
          </p:cNvPicPr>
          <p:nvPr/>
        </p:nvPicPr>
        <p:blipFill>
          <a:blip r:embed="rId2" cstate="print"/>
          <a:srcRect/>
          <a:stretch>
            <a:fillRect/>
          </a:stretch>
        </p:blipFill>
        <p:spPr bwMode="auto">
          <a:xfrm>
            <a:off x="5091113" y="1524000"/>
            <a:ext cx="3824287" cy="4953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Ask Yourself…</a:t>
            </a:r>
          </a:p>
        </p:txBody>
      </p:sp>
      <p:sp>
        <p:nvSpPr>
          <p:cNvPr id="3" name="Content Placeholder 2"/>
          <p:cNvSpPr>
            <a:spLocks noGrp="1"/>
          </p:cNvSpPr>
          <p:nvPr>
            <p:ph idx="1"/>
          </p:nvPr>
        </p:nvSpPr>
        <p:spPr>
          <a:xfrm>
            <a:off x="228600" y="1600200"/>
            <a:ext cx="3505200" cy="4953000"/>
          </a:xfrm>
        </p:spPr>
        <p:txBody>
          <a:bodyPr rtlCol="0">
            <a:normAutofit lnSpcReduction="10000"/>
          </a:bodyPr>
          <a:lstStyle/>
          <a:p>
            <a:pPr eaLnBrk="1" fontAlgn="auto" hangingPunct="1">
              <a:spcAft>
                <a:spcPts val="0"/>
              </a:spcAft>
              <a:buFont typeface="Arial" pitchFamily="34" charset="0"/>
              <a:buNone/>
              <a:defRPr/>
            </a:pPr>
            <a:r>
              <a:rPr lang="en-US" sz="2800" b="1" dirty="0" smtClean="0">
                <a:latin typeface="Arial" pitchFamily="34" charset="0"/>
                <a:cs typeface="Arial" pitchFamily="34" charset="0"/>
              </a:rPr>
              <a:t>Was President Clinton wrong for lying about his relationship with Monica Lewinsky?</a:t>
            </a:r>
          </a:p>
          <a:p>
            <a:pPr eaLnBrk="1" fontAlgn="auto" hangingPunct="1">
              <a:spcAft>
                <a:spcPts val="0"/>
              </a:spcAft>
              <a:buFont typeface="Arial" pitchFamily="34" charset="0"/>
              <a:buNone/>
              <a:defRPr/>
            </a:pPr>
            <a:endParaRPr lang="en-US" sz="2800" b="1" dirty="0" smtClean="0">
              <a:latin typeface="Arial" pitchFamily="34" charset="0"/>
              <a:cs typeface="Arial" pitchFamily="34" charset="0"/>
            </a:endParaRPr>
          </a:p>
          <a:p>
            <a:pPr eaLnBrk="1" fontAlgn="auto" hangingPunct="1">
              <a:spcAft>
                <a:spcPts val="0"/>
              </a:spcAft>
              <a:buFont typeface="Arial" pitchFamily="34" charset="0"/>
              <a:buNone/>
              <a:defRPr/>
            </a:pPr>
            <a:r>
              <a:rPr lang="en-US" sz="2800" b="1" dirty="0" smtClean="0">
                <a:latin typeface="Arial" pitchFamily="34" charset="0"/>
                <a:cs typeface="Arial" pitchFamily="34" charset="0"/>
              </a:rPr>
              <a:t>How did Clinton’s actions impact the image of the Presidency?</a:t>
            </a:r>
          </a:p>
        </p:txBody>
      </p:sp>
      <p:pic>
        <p:nvPicPr>
          <p:cNvPr id="16390" name="Picture 5" descr="impeachment senate.jpg"/>
          <p:cNvPicPr>
            <a:picLocks noChangeAspect="1"/>
          </p:cNvPicPr>
          <p:nvPr/>
        </p:nvPicPr>
        <p:blipFill>
          <a:blip r:embed="rId2" cstate="print"/>
          <a:srcRect b="17390"/>
          <a:stretch>
            <a:fillRect/>
          </a:stretch>
        </p:blipFill>
        <p:spPr bwMode="auto">
          <a:xfrm>
            <a:off x="4191000" y="1524000"/>
            <a:ext cx="4743450" cy="2895600"/>
          </a:xfrm>
          <a:prstGeom prst="rect">
            <a:avLst/>
          </a:prstGeom>
          <a:noFill/>
          <a:ln w="9525">
            <a:noFill/>
            <a:miter lim="800000"/>
            <a:headEnd/>
            <a:tailEnd/>
          </a:ln>
        </p:spPr>
      </p:pic>
      <p:sp>
        <p:nvSpPr>
          <p:cNvPr id="16391" name="TextBox 7"/>
          <p:cNvSpPr txBox="1">
            <a:spLocks noChangeArrowheads="1"/>
          </p:cNvSpPr>
          <p:nvPr/>
        </p:nvSpPr>
        <p:spPr bwMode="auto">
          <a:xfrm>
            <a:off x="4114800" y="4724400"/>
            <a:ext cx="4648200" cy="1662113"/>
          </a:xfrm>
          <a:prstGeom prst="rect">
            <a:avLst/>
          </a:prstGeom>
          <a:noFill/>
          <a:ln w="9525">
            <a:noFill/>
            <a:miter lim="800000"/>
            <a:headEnd/>
            <a:tailEnd/>
          </a:ln>
        </p:spPr>
        <p:txBody>
          <a:bodyPr>
            <a:spAutoFit/>
          </a:bodyPr>
          <a:lstStyle/>
          <a:p>
            <a:r>
              <a:rPr lang="en-US" sz="2800" b="1"/>
              <a:t>Do you think the U.S. Senate should have voted to impeach the President?</a:t>
            </a:r>
          </a:p>
          <a:p>
            <a:endParaRPr lang="en-US">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Successes of the Clinton Presidency</a:t>
            </a:r>
          </a:p>
        </p:txBody>
      </p:sp>
      <p:sp>
        <p:nvSpPr>
          <p:cNvPr id="17413" name="TextBox 7"/>
          <p:cNvSpPr txBox="1">
            <a:spLocks noChangeArrowheads="1"/>
          </p:cNvSpPr>
          <p:nvPr/>
        </p:nvSpPr>
        <p:spPr bwMode="auto">
          <a:xfrm>
            <a:off x="381000" y="1454150"/>
            <a:ext cx="5105400" cy="5262563"/>
          </a:xfrm>
          <a:prstGeom prst="rect">
            <a:avLst/>
          </a:prstGeom>
          <a:noFill/>
          <a:ln w="9525">
            <a:noFill/>
            <a:miter lim="800000"/>
            <a:headEnd/>
            <a:tailEnd/>
          </a:ln>
        </p:spPr>
        <p:txBody>
          <a:bodyPr>
            <a:spAutoFit/>
          </a:bodyPr>
          <a:lstStyle/>
          <a:p>
            <a:pPr>
              <a:buFont typeface="Arial" charset="0"/>
              <a:buChar char="•"/>
            </a:pPr>
            <a:r>
              <a:rPr lang="en-US" sz="2400"/>
              <a:t> The Family Medical Leave Act (FMLA) was passed by the Clinton administration</a:t>
            </a:r>
          </a:p>
          <a:p>
            <a:endParaRPr lang="en-US" sz="2400"/>
          </a:p>
          <a:p>
            <a:pPr>
              <a:buFont typeface="Arial" charset="0"/>
              <a:buChar char="•"/>
            </a:pPr>
            <a:r>
              <a:rPr lang="en-US" sz="2400"/>
              <a:t> Interest rates were drastically reduced on loans, allowing for more people to affordably borrow money for the purchase of homes and cars.</a:t>
            </a:r>
          </a:p>
          <a:p>
            <a:pPr>
              <a:buFont typeface="Arial" charset="0"/>
              <a:buChar char="•"/>
            </a:pPr>
            <a:endParaRPr lang="en-US" sz="2400"/>
          </a:p>
          <a:p>
            <a:pPr>
              <a:buFont typeface="Arial" charset="0"/>
              <a:buChar char="•"/>
            </a:pPr>
            <a:r>
              <a:rPr lang="en-US" sz="2400"/>
              <a:t> Welfare programs were reformed so welfare recipients would not receive assistance for more than two years and required people to work to receive benefits.</a:t>
            </a:r>
          </a:p>
        </p:txBody>
      </p:sp>
      <p:pic>
        <p:nvPicPr>
          <p:cNvPr id="17414" name="Picture 7" descr="Family Medical Leave Ac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14938" y="1752600"/>
            <a:ext cx="3500437"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udget.jpg"/>
          <p:cNvPicPr>
            <a:picLocks noGrp="1" noChangeAspect="1"/>
          </p:cNvPicPr>
          <p:nvPr>
            <p:ph idx="1"/>
          </p:nvPr>
        </p:nvPicPr>
        <p:blipFill>
          <a:blip r:embed="rId3" cstate="print"/>
          <a:srcRect t="7692"/>
          <a:stretch>
            <a:fillRect/>
          </a:stretch>
        </p:blipFill>
        <p:spPr>
          <a:xfrm>
            <a:off x="457200" y="1752600"/>
            <a:ext cx="5257800" cy="4167188"/>
          </a:xfrm>
          <a:ln w="38100" cap="sq">
            <a:solidFill>
              <a:srgbClr val="000000"/>
            </a:solidFill>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Successes of the Clinton Presidency</a:t>
            </a:r>
          </a:p>
        </p:txBody>
      </p:sp>
      <p:sp>
        <p:nvSpPr>
          <p:cNvPr id="18438" name="TextBox 7"/>
          <p:cNvSpPr txBox="1">
            <a:spLocks noChangeArrowheads="1"/>
          </p:cNvSpPr>
          <p:nvPr/>
        </p:nvSpPr>
        <p:spPr bwMode="auto">
          <a:xfrm>
            <a:off x="5943600" y="1765300"/>
            <a:ext cx="3048000" cy="3416300"/>
          </a:xfrm>
          <a:prstGeom prst="rect">
            <a:avLst/>
          </a:prstGeom>
          <a:noFill/>
          <a:ln w="9525">
            <a:noFill/>
            <a:miter lim="800000"/>
            <a:headEnd/>
            <a:tailEnd/>
          </a:ln>
        </p:spPr>
        <p:txBody>
          <a:bodyPr>
            <a:spAutoFit/>
          </a:bodyPr>
          <a:lstStyle/>
          <a:p>
            <a:pPr>
              <a:buFont typeface="Arial" charset="0"/>
              <a:buChar char="•"/>
            </a:pPr>
            <a:r>
              <a:rPr lang="en-US" sz="2400"/>
              <a:t> By raising income taxes and taxes on fuel, Clinton was able to overcome the national debt and create a budget surplus</a:t>
            </a:r>
          </a:p>
          <a:p>
            <a:endParaRPr lang="en-US" sz="2400"/>
          </a:p>
          <a:p>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Ask Yourself…</a:t>
            </a:r>
          </a:p>
        </p:txBody>
      </p:sp>
      <p:sp>
        <p:nvSpPr>
          <p:cNvPr id="19461" name="Content Placeholder 2"/>
          <p:cNvSpPr>
            <a:spLocks noGrp="1"/>
          </p:cNvSpPr>
          <p:nvPr>
            <p:ph idx="1"/>
          </p:nvPr>
        </p:nvSpPr>
        <p:spPr>
          <a:xfrm>
            <a:off x="304800" y="1600200"/>
            <a:ext cx="4343400" cy="4953000"/>
          </a:xfrm>
        </p:spPr>
        <p:txBody>
          <a:bodyPr/>
          <a:lstStyle/>
          <a:p>
            <a:pPr eaLnBrk="1" hangingPunct="1">
              <a:buFont typeface="Arial" charset="0"/>
              <a:buNone/>
            </a:pPr>
            <a:r>
              <a:rPr lang="en-US" sz="2800" b="1" smtClean="0">
                <a:latin typeface="Arial" charset="0"/>
                <a:cs typeface="Arial" charset="0"/>
              </a:rPr>
              <a:t>Considering all of the information you have just learned, do you think Bill Clinton was a good President or a bad one? Why?</a:t>
            </a:r>
          </a:p>
          <a:p>
            <a:pPr eaLnBrk="1" hangingPunct="1">
              <a:buFont typeface="Arial" charset="0"/>
              <a:buNone/>
            </a:pPr>
            <a:endParaRPr lang="en-US" sz="2800" b="1" smtClean="0">
              <a:latin typeface="Arial" charset="0"/>
              <a:cs typeface="Arial" charset="0"/>
            </a:endParaRPr>
          </a:p>
        </p:txBody>
      </p:sp>
      <p:pic>
        <p:nvPicPr>
          <p:cNvPr id="7" name="Picture 6" descr="balance.jpg"/>
          <p:cNvPicPr>
            <a:picLocks noChangeAspect="1"/>
          </p:cNvPicPr>
          <p:nvPr/>
        </p:nvPicPr>
        <p:blipFill>
          <a:blip r:embed="rId2" cstate="print"/>
          <a:srcRect l="16775" t="9235" r="11929" b="15942"/>
          <a:stretch>
            <a:fillRect/>
          </a:stretch>
        </p:blipFill>
        <p:spPr>
          <a:xfrm>
            <a:off x="5029200" y="1600200"/>
            <a:ext cx="3276600" cy="4975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Road to the Whitehouse</a:t>
            </a:r>
          </a:p>
        </p:txBody>
      </p:sp>
      <p:sp>
        <p:nvSpPr>
          <p:cNvPr id="3" name="Content Placeholder 2"/>
          <p:cNvSpPr>
            <a:spLocks noGrp="1"/>
          </p:cNvSpPr>
          <p:nvPr>
            <p:ph idx="1"/>
          </p:nvPr>
        </p:nvSpPr>
        <p:spPr>
          <a:xfrm>
            <a:off x="228600" y="1752600"/>
            <a:ext cx="4114800" cy="4800600"/>
          </a:xfrm>
        </p:spPr>
        <p:txBody>
          <a:bodyPr rtlCol="0">
            <a:normAutofit fontScale="92500" lnSpcReduction="20000"/>
          </a:bodyPr>
          <a:lstStyle/>
          <a:p>
            <a:pPr eaLnBrk="1" fontAlgn="auto" hangingPunct="1">
              <a:spcAft>
                <a:spcPts val="0"/>
              </a:spcAft>
              <a:buFont typeface="Arial" pitchFamily="34" charset="0"/>
              <a:buChar char="•"/>
              <a:defRPr/>
            </a:pPr>
            <a:r>
              <a:rPr lang="en-US" sz="2800" dirty="0" smtClean="0">
                <a:latin typeface="Arial" pitchFamily="34" charset="0"/>
                <a:cs typeface="Arial" pitchFamily="34" charset="0"/>
              </a:rPr>
              <a:t>Bill Clinton defeated George H. Bush, limited Bush to one term as President</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Many were surprised to see Clinton win the election as his campaign was plagued by scandals involving women.</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The election included the added excitement of a recognized third-party candidate, Ross Perot</a:t>
            </a:r>
          </a:p>
        </p:txBody>
      </p:sp>
      <p:pic>
        <p:nvPicPr>
          <p:cNvPr id="3078" name="Picture 3" descr="debate-3.jpg"/>
          <p:cNvPicPr>
            <a:picLocks noChangeAspect="1"/>
          </p:cNvPicPr>
          <p:nvPr/>
        </p:nvPicPr>
        <p:blipFill>
          <a:blip r:embed="rId2" cstate="print"/>
          <a:srcRect/>
          <a:stretch>
            <a:fillRect/>
          </a:stretch>
        </p:blipFill>
        <p:spPr bwMode="auto">
          <a:xfrm>
            <a:off x="4421188" y="2133600"/>
            <a:ext cx="4722812" cy="3733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paula jones_lg.jpg"/>
          <p:cNvPicPr>
            <a:picLocks noChangeAspect="1"/>
          </p:cNvPicPr>
          <p:nvPr/>
        </p:nvPicPr>
        <p:blipFill>
          <a:blip r:embed="rId2" cstate="print"/>
          <a:srcRect l="4138" t="2264" r="11842" b="13962"/>
          <a:stretch>
            <a:fillRect/>
          </a:stretch>
        </p:blipFill>
        <p:spPr bwMode="auto">
          <a:xfrm>
            <a:off x="6096000" y="1447800"/>
            <a:ext cx="2903538" cy="2644775"/>
          </a:xfrm>
          <a:prstGeom prst="rect">
            <a:avLst/>
          </a:prstGeom>
          <a:noFill/>
          <a:ln w="9525">
            <a:noFill/>
            <a:miter lim="800000"/>
            <a:headEnd/>
            <a:tailEnd/>
          </a:ln>
        </p:spPr>
      </p:pic>
      <p:pic>
        <p:nvPicPr>
          <p:cNvPr id="4099" name="Picture 5" descr="pg2_ap_flowers_300.jpg"/>
          <p:cNvPicPr>
            <a:picLocks noChangeAspect="1"/>
          </p:cNvPicPr>
          <p:nvPr/>
        </p:nvPicPr>
        <p:blipFill>
          <a:blip r:embed="rId3" cstate="print"/>
          <a:srcRect b="10811"/>
          <a:stretch>
            <a:fillRect/>
          </a:stretch>
        </p:blipFill>
        <p:spPr bwMode="auto">
          <a:xfrm>
            <a:off x="6096000" y="4191000"/>
            <a:ext cx="2895600" cy="2582863"/>
          </a:xfrm>
          <a:prstGeom prst="rect">
            <a:avLst/>
          </a:prstGeom>
          <a:noFill/>
          <a:ln w="9525">
            <a:noFill/>
            <a:miter lim="800000"/>
            <a:headEnd/>
            <a:tailEnd/>
          </a:ln>
        </p:spPr>
      </p:pic>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Road to the Whitehouse</a:t>
            </a:r>
          </a:p>
        </p:txBody>
      </p:sp>
      <p:sp>
        <p:nvSpPr>
          <p:cNvPr id="4103" name="Content Placeholder 2"/>
          <p:cNvSpPr>
            <a:spLocks noGrp="1"/>
          </p:cNvSpPr>
          <p:nvPr>
            <p:ph idx="1"/>
          </p:nvPr>
        </p:nvSpPr>
        <p:spPr>
          <a:xfrm>
            <a:off x="228600" y="1752600"/>
            <a:ext cx="5562600" cy="4800600"/>
          </a:xfrm>
        </p:spPr>
        <p:txBody>
          <a:bodyPr/>
          <a:lstStyle/>
          <a:p>
            <a:pPr eaLnBrk="1" hangingPunct="1"/>
            <a:r>
              <a:rPr lang="en-US" sz="2800" smtClean="0">
                <a:latin typeface="Arial" charset="0"/>
                <a:cs typeface="Arial" charset="0"/>
              </a:rPr>
              <a:t>During the campaign, Clinton was accused of sexual harassment by Paula Jones</a:t>
            </a:r>
          </a:p>
          <a:p>
            <a:pPr eaLnBrk="1" hangingPunct="1"/>
            <a:r>
              <a:rPr lang="en-US" sz="2800" smtClean="0">
                <a:latin typeface="Arial" charset="0"/>
                <a:cs typeface="Arial" charset="0"/>
              </a:rPr>
              <a:t>Clinton was also accused of having an inappropriate relationship with Gennifer Flowers</a:t>
            </a:r>
          </a:p>
          <a:p>
            <a:pPr eaLnBrk="1" hangingPunct="1"/>
            <a:r>
              <a:rPr lang="en-US" sz="2800" smtClean="0">
                <a:latin typeface="Arial" charset="0"/>
                <a:cs typeface="Arial" charset="0"/>
              </a:rPr>
              <a:t>Despite the scandals involving these women, Clinton was elected.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Ask Yourself…</a:t>
            </a:r>
          </a:p>
        </p:txBody>
      </p:sp>
      <p:sp>
        <p:nvSpPr>
          <p:cNvPr id="5125" name="Content Placeholder 2"/>
          <p:cNvSpPr>
            <a:spLocks noGrp="1"/>
          </p:cNvSpPr>
          <p:nvPr>
            <p:ph idx="1"/>
          </p:nvPr>
        </p:nvSpPr>
        <p:spPr>
          <a:xfrm>
            <a:off x="228600" y="1752600"/>
            <a:ext cx="8610600" cy="4800600"/>
          </a:xfrm>
        </p:spPr>
        <p:txBody>
          <a:bodyPr/>
          <a:lstStyle/>
          <a:p>
            <a:pPr eaLnBrk="1" hangingPunct="1">
              <a:buFont typeface="Arial" charset="0"/>
              <a:buNone/>
            </a:pPr>
            <a:r>
              <a:rPr lang="en-US" sz="2800" b="1" smtClean="0">
                <a:latin typeface="Arial" charset="0"/>
                <a:cs typeface="Arial" charset="0"/>
              </a:rPr>
              <a:t>The personal lives of many famous people are prone to public scrutiny. Do you think it is fair that Bill Clinton was forced to address questions about his personal relationships when running for office?</a:t>
            </a:r>
          </a:p>
          <a:p>
            <a:pPr eaLnBrk="1" hangingPunct="1">
              <a:buFont typeface="Arial" charset="0"/>
              <a:buNone/>
            </a:pPr>
            <a:endParaRPr lang="en-US" sz="2800" b="1" smtClean="0">
              <a:latin typeface="Arial" charset="0"/>
              <a:cs typeface="Arial" charset="0"/>
            </a:endParaRPr>
          </a:p>
          <a:p>
            <a:pPr eaLnBrk="1" hangingPunct="1">
              <a:buFont typeface="Arial" charset="0"/>
              <a:buNone/>
            </a:pPr>
            <a:r>
              <a:rPr lang="en-US" sz="2800" b="1" smtClean="0">
                <a:latin typeface="Arial" charset="0"/>
                <a:cs typeface="Arial" charset="0"/>
              </a:rPr>
              <a:t>Would these scandals have impacted your decision to vote for Bill Clinton? Why?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NAFTA</a:t>
            </a:r>
          </a:p>
        </p:txBody>
      </p:sp>
      <p:sp>
        <p:nvSpPr>
          <p:cNvPr id="3" name="Content Placeholder 2"/>
          <p:cNvSpPr>
            <a:spLocks noGrp="1"/>
          </p:cNvSpPr>
          <p:nvPr>
            <p:ph idx="1"/>
          </p:nvPr>
        </p:nvSpPr>
        <p:spPr>
          <a:xfrm>
            <a:off x="228600" y="1752600"/>
            <a:ext cx="4267200" cy="4800600"/>
          </a:xfrm>
        </p:spPr>
        <p:txBody>
          <a:bodyPr rtlCol="0">
            <a:normAutofit fontScale="92500" lnSpcReduction="10000"/>
          </a:bodyPr>
          <a:lstStyle/>
          <a:p>
            <a:pPr eaLnBrk="1" fontAlgn="auto" hangingPunct="1">
              <a:spcAft>
                <a:spcPts val="0"/>
              </a:spcAft>
              <a:buFont typeface="Arial" pitchFamily="34" charset="0"/>
              <a:buChar char="•"/>
              <a:defRPr/>
            </a:pPr>
            <a:r>
              <a:rPr lang="en-US" sz="2800" dirty="0" smtClean="0">
                <a:latin typeface="Arial" pitchFamily="34" charset="0"/>
                <a:cs typeface="Arial" pitchFamily="34" charset="0"/>
              </a:rPr>
              <a:t>On January 1, 1994 the North American Free Trade Agreement took effect.</a:t>
            </a:r>
          </a:p>
          <a:p>
            <a:pPr eaLnBrk="1" fontAlgn="auto" hangingPunct="1">
              <a:spcAft>
                <a:spcPts val="0"/>
              </a:spcAft>
              <a:buFont typeface="Arial" pitchFamily="34" charset="0"/>
              <a:buChar char="•"/>
              <a:defRPr/>
            </a:pPr>
            <a:r>
              <a:rPr lang="en-US" sz="2800" dirty="0" smtClean="0"/>
              <a:t>Under the NAFTA, Many tariffs were eliminated between the U.S., Canada, and Mexico</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NAFTA was meant to stimulate the economy by encouraging increased free trade</a:t>
            </a:r>
          </a:p>
        </p:txBody>
      </p:sp>
      <p:pic>
        <p:nvPicPr>
          <p:cNvPr id="6150" name="Picture 2" descr="http://mv3071.k12.sd.us/year%20born/nafta.png"/>
          <p:cNvPicPr>
            <a:picLocks noChangeAspect="1" noChangeArrowheads="1"/>
          </p:cNvPicPr>
          <p:nvPr/>
        </p:nvPicPr>
        <p:blipFill>
          <a:blip r:embed="rId2" cstate="print"/>
          <a:srcRect/>
          <a:stretch>
            <a:fillRect/>
          </a:stretch>
        </p:blipFill>
        <p:spPr bwMode="auto">
          <a:xfrm>
            <a:off x="4648200" y="2133600"/>
            <a:ext cx="4097338" cy="3352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NAFTA</a:t>
            </a:r>
          </a:p>
        </p:txBody>
      </p:sp>
      <p:sp>
        <p:nvSpPr>
          <p:cNvPr id="3" name="Content Placeholder 2"/>
          <p:cNvSpPr>
            <a:spLocks noGrp="1"/>
          </p:cNvSpPr>
          <p:nvPr>
            <p:ph idx="1"/>
          </p:nvPr>
        </p:nvSpPr>
        <p:spPr>
          <a:xfrm>
            <a:off x="228600" y="1752600"/>
            <a:ext cx="4419600" cy="4800600"/>
          </a:xfrm>
        </p:spPr>
        <p:txBody>
          <a:bodyPr rtlCol="0">
            <a:normAutofit fontScale="92500" lnSpcReduction="20000"/>
          </a:bodyPr>
          <a:lstStyle/>
          <a:p>
            <a:pPr eaLnBrk="1" fontAlgn="auto" hangingPunct="1">
              <a:spcAft>
                <a:spcPts val="0"/>
              </a:spcAft>
              <a:buFont typeface="Arial" pitchFamily="34" charset="0"/>
              <a:buChar char="•"/>
              <a:defRPr/>
            </a:pPr>
            <a:r>
              <a:rPr lang="en-US" sz="2800" dirty="0" smtClean="0">
                <a:latin typeface="Arial" pitchFamily="34" charset="0"/>
                <a:cs typeface="Arial" pitchFamily="34" charset="0"/>
              </a:rPr>
              <a:t>NAFTA has had both positive and negative effects</a:t>
            </a:r>
          </a:p>
          <a:p>
            <a:pPr eaLnBrk="1" fontAlgn="auto" hangingPunct="1">
              <a:spcAft>
                <a:spcPts val="0"/>
              </a:spcAft>
              <a:buFont typeface="Arial" pitchFamily="34" charset="0"/>
              <a:buChar char="•"/>
              <a:defRPr/>
            </a:pPr>
            <a:r>
              <a:rPr lang="en-US" sz="2800" dirty="0" smtClean="0"/>
              <a:t>Many point to the poor working conditions in factories on the U.S./Mexico border and the loss of jobs in the U.S. as  consequences</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Others point to the jobs created as a result of increased free trade and increased agricultural production in the U.S. as benefits</a:t>
            </a:r>
          </a:p>
        </p:txBody>
      </p:sp>
      <p:pic>
        <p:nvPicPr>
          <p:cNvPr id="7174" name="Picture 2" descr="http://www.umich.edu/~ac213/student_projects07/global/laborday.gif"/>
          <p:cNvPicPr>
            <a:picLocks noChangeAspect="1" noChangeArrowheads="1"/>
          </p:cNvPicPr>
          <p:nvPr/>
        </p:nvPicPr>
        <p:blipFill>
          <a:blip r:embed="rId2" cstate="print"/>
          <a:srcRect/>
          <a:stretch>
            <a:fillRect/>
          </a:stretch>
        </p:blipFill>
        <p:spPr bwMode="auto">
          <a:xfrm>
            <a:off x="4752975" y="1905000"/>
            <a:ext cx="4238625" cy="3810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Ask Yourself…</a:t>
            </a:r>
          </a:p>
        </p:txBody>
      </p:sp>
      <p:sp>
        <p:nvSpPr>
          <p:cNvPr id="8197" name="Content Placeholder 2"/>
          <p:cNvSpPr>
            <a:spLocks noGrp="1"/>
          </p:cNvSpPr>
          <p:nvPr>
            <p:ph idx="1"/>
          </p:nvPr>
        </p:nvSpPr>
        <p:spPr>
          <a:xfrm>
            <a:off x="304800" y="1752600"/>
            <a:ext cx="4343400" cy="4800600"/>
          </a:xfrm>
        </p:spPr>
        <p:txBody>
          <a:bodyPr/>
          <a:lstStyle/>
          <a:p>
            <a:pPr eaLnBrk="1" hangingPunct="1">
              <a:buFont typeface="Arial" charset="0"/>
              <a:buNone/>
            </a:pPr>
            <a:r>
              <a:rPr lang="en-US" sz="2800" b="1" smtClean="0">
                <a:latin typeface="Arial" charset="0"/>
                <a:cs typeface="Arial" charset="0"/>
              </a:rPr>
              <a:t>Did President Clinton make the right choice in allowing the U.S. to take part in NAFTA?</a:t>
            </a:r>
          </a:p>
          <a:p>
            <a:pPr eaLnBrk="1" hangingPunct="1">
              <a:buFont typeface="Arial" charset="0"/>
              <a:buNone/>
            </a:pPr>
            <a:endParaRPr lang="en-US" sz="2800" b="1" smtClean="0">
              <a:latin typeface="Arial" charset="0"/>
              <a:cs typeface="Arial" charset="0"/>
            </a:endParaRPr>
          </a:p>
          <a:p>
            <a:pPr eaLnBrk="1" hangingPunct="1">
              <a:buFont typeface="Arial" charset="0"/>
              <a:buNone/>
            </a:pPr>
            <a:r>
              <a:rPr lang="en-US" sz="2800" b="1" smtClean="0">
                <a:latin typeface="Arial" charset="0"/>
                <a:cs typeface="Arial" charset="0"/>
              </a:rPr>
              <a:t>Should the United States continue to participate in NAFTA now? Why or why not?</a:t>
            </a:r>
          </a:p>
        </p:txBody>
      </p:sp>
      <p:pic>
        <p:nvPicPr>
          <p:cNvPr id="26626" name="Picture 2" descr="http://wikis.lib.ncsu.edu/images/0/05/NAFTA.jpg"/>
          <p:cNvPicPr>
            <a:picLocks noChangeAspect="1" noChangeArrowheads="1"/>
          </p:cNvPicPr>
          <p:nvPr/>
        </p:nvPicPr>
        <p:blipFill>
          <a:blip r:embed="rId2" cstate="print">
            <a:lum bright="-10000" contrast="20000"/>
          </a:blip>
          <a:srcRect r="8210"/>
          <a:stretch>
            <a:fillRect/>
          </a:stretch>
        </p:blipFill>
        <p:spPr bwMode="auto">
          <a:xfrm>
            <a:off x="4724400" y="2057400"/>
            <a:ext cx="4191000" cy="3405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American Terrorism</a:t>
            </a:r>
          </a:p>
        </p:txBody>
      </p:sp>
      <p:sp>
        <p:nvSpPr>
          <p:cNvPr id="3" name="Content Placeholder 2"/>
          <p:cNvSpPr>
            <a:spLocks noGrp="1"/>
          </p:cNvSpPr>
          <p:nvPr>
            <p:ph idx="1"/>
          </p:nvPr>
        </p:nvSpPr>
        <p:spPr>
          <a:xfrm>
            <a:off x="228600" y="1752600"/>
            <a:ext cx="3657600" cy="4800600"/>
          </a:xfrm>
        </p:spPr>
        <p:txBody>
          <a:bodyPr rtlCol="0">
            <a:normAutofit fontScale="92500" lnSpcReduction="20000"/>
          </a:bodyPr>
          <a:lstStyle/>
          <a:p>
            <a:pPr eaLnBrk="1" fontAlgn="auto" hangingPunct="1">
              <a:spcAft>
                <a:spcPts val="0"/>
              </a:spcAft>
              <a:buFont typeface="Arial" pitchFamily="34" charset="0"/>
              <a:buChar char="•"/>
              <a:defRPr/>
            </a:pPr>
            <a:r>
              <a:rPr lang="en-US" sz="2800" dirty="0" smtClean="0">
                <a:latin typeface="Arial" pitchFamily="34" charset="0"/>
                <a:cs typeface="Arial" pitchFamily="34" charset="0"/>
              </a:rPr>
              <a:t>In 1995 Clinton was forced to confront terrorism.</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A Ryder truck filled with explosives was used to  blow up the Federal Building in Oklahoma City</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Timothy McVeigh, an army veteran, was convicted for planning the bombing</a:t>
            </a:r>
          </a:p>
        </p:txBody>
      </p:sp>
      <p:pic>
        <p:nvPicPr>
          <p:cNvPr id="9222" name="Picture 2" descr="http://thewebfairy.com/killtown/images/oddities/murrah_nocrater.jpg"/>
          <p:cNvPicPr>
            <a:picLocks noChangeAspect="1" noChangeArrowheads="1"/>
          </p:cNvPicPr>
          <p:nvPr/>
        </p:nvPicPr>
        <p:blipFill>
          <a:blip r:embed="rId2" cstate="print"/>
          <a:srcRect/>
          <a:stretch>
            <a:fillRect/>
          </a:stretch>
        </p:blipFill>
        <p:spPr bwMode="auto">
          <a:xfrm>
            <a:off x="3973513" y="1905000"/>
            <a:ext cx="5094287" cy="3962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American Terrorism</a:t>
            </a:r>
          </a:p>
        </p:txBody>
      </p:sp>
      <p:sp>
        <p:nvSpPr>
          <p:cNvPr id="3" name="Content Placeholder 2"/>
          <p:cNvSpPr>
            <a:spLocks noGrp="1"/>
          </p:cNvSpPr>
          <p:nvPr>
            <p:ph idx="1"/>
          </p:nvPr>
        </p:nvSpPr>
        <p:spPr>
          <a:xfrm>
            <a:off x="228600" y="1752600"/>
            <a:ext cx="4267200" cy="4800600"/>
          </a:xfrm>
        </p:spPr>
        <p:txBody>
          <a:bodyPr rtlCol="0">
            <a:normAutofit fontScale="92500"/>
          </a:bodyPr>
          <a:lstStyle/>
          <a:p>
            <a:pPr eaLnBrk="1" fontAlgn="auto" hangingPunct="1">
              <a:spcAft>
                <a:spcPts val="0"/>
              </a:spcAft>
              <a:buFont typeface="Arial" pitchFamily="34" charset="0"/>
              <a:buChar char="•"/>
              <a:defRPr/>
            </a:pPr>
            <a:r>
              <a:rPr lang="en-US" sz="2800" dirty="0" smtClean="0">
                <a:latin typeface="Arial" pitchFamily="34" charset="0"/>
                <a:cs typeface="Arial" pitchFamily="34" charset="0"/>
              </a:rPr>
              <a:t>In response to the bombing, Congress passed the Anti-Terrorism Act in 1996</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The Act was in many way similar to the Patriot Act that was signed following the 9/11 attacks</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Timothy McVeigh, was sentenced to death and was executed in 2001</a:t>
            </a:r>
          </a:p>
        </p:txBody>
      </p:sp>
      <p:pic>
        <p:nvPicPr>
          <p:cNvPr id="10246" name="Picture 2" descr="http://www.mass-murderers.com/mass_murderers/mcveigh_time.gif"/>
          <p:cNvPicPr>
            <a:picLocks noChangeAspect="1" noChangeArrowheads="1"/>
          </p:cNvPicPr>
          <p:nvPr/>
        </p:nvPicPr>
        <p:blipFill>
          <a:blip r:embed="rId2" cstate="print"/>
          <a:srcRect/>
          <a:stretch>
            <a:fillRect/>
          </a:stretch>
        </p:blipFill>
        <p:spPr bwMode="auto">
          <a:xfrm>
            <a:off x="4800600" y="1635125"/>
            <a:ext cx="3733800" cy="49180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Custom 13">
      <a:dk1>
        <a:srgbClr val="000070"/>
      </a:dk1>
      <a:lt1>
        <a:sysClr val="window" lastClr="FFFFFF"/>
      </a:lt1>
      <a:dk2>
        <a:srgbClr val="000000"/>
      </a:dk2>
      <a:lt2>
        <a:srgbClr val="EEECE1"/>
      </a:lt2>
      <a:accent1>
        <a:srgbClr val="00007F"/>
      </a:accent1>
      <a:accent2>
        <a:srgbClr val="C000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1331</TotalTime>
  <Words>816</Words>
  <Application>Microsoft Office PowerPoint</Application>
  <PresentationFormat>On-screen Show (4:3)</PresentationFormat>
  <Paragraphs>74</Paragraphs>
  <Slides>18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Slide 1</vt:lpstr>
      <vt:lpstr>Road to the Whitehouse</vt:lpstr>
      <vt:lpstr>Road to the Whitehouse</vt:lpstr>
      <vt:lpstr>Ask Yourself…</vt:lpstr>
      <vt:lpstr>NAFTA</vt:lpstr>
      <vt:lpstr>NAFTA</vt:lpstr>
      <vt:lpstr>Ask Yourself…</vt:lpstr>
      <vt:lpstr>American Terrorism</vt:lpstr>
      <vt:lpstr>American Terrorism</vt:lpstr>
      <vt:lpstr>Ask Yourself…</vt:lpstr>
      <vt:lpstr>Whitewater</vt:lpstr>
      <vt:lpstr>Starr Investigation</vt:lpstr>
      <vt:lpstr>More Scandal in the Whitehouse</vt:lpstr>
      <vt:lpstr>Impeachment</vt:lpstr>
      <vt:lpstr>Ask Yourself…</vt:lpstr>
      <vt:lpstr>Successes of the Clinton Presidency</vt:lpstr>
      <vt:lpstr>Successes of the Clinton Presidency</vt:lpstr>
      <vt:lpstr>Ask Yourself…</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Jeanette</dc:creator>
  <cp:lastModifiedBy>Adam</cp:lastModifiedBy>
  <cp:revision>145</cp:revision>
  <dcterms:created xsi:type="dcterms:W3CDTF">2009-04-04T23:16:57Z</dcterms:created>
  <dcterms:modified xsi:type="dcterms:W3CDTF">2013-05-06T00:58:55Z</dcterms:modified>
</cp:coreProperties>
</file>