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handoutMasterIdLst>
    <p:handoutMasterId r:id="rId37"/>
  </p:handoutMasterIdLst>
  <p:sldIdLst>
    <p:sldId id="256" r:id="rId2"/>
    <p:sldId id="279" r:id="rId3"/>
    <p:sldId id="258" r:id="rId4"/>
    <p:sldId id="280" r:id="rId5"/>
    <p:sldId id="281" r:id="rId6"/>
    <p:sldId id="259" r:id="rId7"/>
    <p:sldId id="260" r:id="rId8"/>
    <p:sldId id="283" r:id="rId9"/>
    <p:sldId id="282" r:id="rId10"/>
    <p:sldId id="284" r:id="rId11"/>
    <p:sldId id="285" r:id="rId12"/>
    <p:sldId id="288" r:id="rId13"/>
    <p:sldId id="287" r:id="rId14"/>
    <p:sldId id="286" r:id="rId15"/>
    <p:sldId id="263" r:id="rId16"/>
    <p:sldId id="267" r:id="rId17"/>
    <p:sldId id="268" r:id="rId18"/>
    <p:sldId id="291" r:id="rId19"/>
    <p:sldId id="293" r:id="rId20"/>
    <p:sldId id="269" r:id="rId21"/>
    <p:sldId id="292" r:id="rId22"/>
    <p:sldId id="270" r:id="rId23"/>
    <p:sldId id="294" r:id="rId24"/>
    <p:sldId id="272" r:id="rId25"/>
    <p:sldId id="273" r:id="rId26"/>
    <p:sldId id="295" r:id="rId27"/>
    <p:sldId id="274" r:id="rId28"/>
    <p:sldId id="296" r:id="rId29"/>
    <p:sldId id="297" r:id="rId30"/>
    <p:sldId id="276" r:id="rId31"/>
    <p:sldId id="275" r:id="rId32"/>
    <p:sldId id="298" r:id="rId33"/>
    <p:sldId id="277" r:id="rId34"/>
    <p:sldId id="278" r:id="rId35"/>
    <p:sldId id="271" r:id="rId36"/>
  </p:sldIdLst>
  <p:sldSz cx="9144000" cy="6858000" type="screen4x3"/>
  <p:notesSz cx="6665913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710" autoAdjust="0"/>
    <p:restoredTop sz="90929"/>
  </p:normalViewPr>
  <p:slideViewPr>
    <p:cSldViewPr>
      <p:cViewPr varScale="1">
        <p:scale>
          <a:sx n="73" d="100"/>
          <a:sy n="73" d="100"/>
        </p:scale>
        <p:origin x="-10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1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766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88766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378950"/>
            <a:ext cx="288766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D336CD-27E6-4ED7-9E27-B5FF2794FC4F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0" y="0"/>
            <a:ext cx="9093200" cy="6856413"/>
            <a:chOff x="0" y="0"/>
            <a:chExt cx="5728" cy="4319"/>
          </a:xfrm>
        </p:grpSpPr>
        <p:grpSp>
          <p:nvGrpSpPr>
            <p:cNvPr id="21507" name="Group 3"/>
            <p:cNvGrpSpPr>
              <a:grpSpLocks/>
            </p:cNvGrpSpPr>
            <p:nvPr userDrawn="1"/>
          </p:nvGrpSpPr>
          <p:grpSpPr bwMode="auto">
            <a:xfrm>
              <a:off x="962" y="1947"/>
              <a:ext cx="4766" cy="119"/>
              <a:chOff x="993" y="1028"/>
              <a:chExt cx="4766" cy="119"/>
            </a:xfrm>
          </p:grpSpPr>
          <p:sp>
            <p:nvSpPr>
              <p:cNvPr id="21508" name="Rectangle 4"/>
              <p:cNvSpPr>
                <a:spLocks noChangeArrowheads="1"/>
              </p:cNvSpPr>
              <p:nvPr userDrawn="1"/>
            </p:nvSpPr>
            <p:spPr bwMode="ltGray">
              <a:xfrm>
                <a:off x="996" y="1035"/>
                <a:ext cx="4763" cy="106"/>
              </a:xfrm>
              <a:prstGeom prst="rect">
                <a:avLst/>
              </a:prstGeom>
              <a:gradFill rotWithShape="0"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9" name="Line 5"/>
              <p:cNvSpPr>
                <a:spLocks noChangeShapeType="1"/>
              </p:cNvSpPr>
              <p:nvPr userDrawn="1"/>
            </p:nvSpPr>
            <p:spPr bwMode="ltGray">
              <a:xfrm>
                <a:off x="999" y="1145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10" name="Line 6"/>
              <p:cNvSpPr>
                <a:spLocks noChangeShapeType="1"/>
              </p:cNvSpPr>
              <p:nvPr userDrawn="1"/>
            </p:nvSpPr>
            <p:spPr bwMode="ltGray">
              <a:xfrm>
                <a:off x="999" y="1121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11" name="Line 7"/>
              <p:cNvSpPr>
                <a:spLocks noChangeShapeType="1"/>
              </p:cNvSpPr>
              <p:nvPr userDrawn="1"/>
            </p:nvSpPr>
            <p:spPr bwMode="ltGray">
              <a:xfrm>
                <a:off x="999" y="1091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12" name="Line 8"/>
              <p:cNvSpPr>
                <a:spLocks noChangeShapeType="1"/>
              </p:cNvSpPr>
              <p:nvPr userDrawn="1"/>
            </p:nvSpPr>
            <p:spPr bwMode="ltGray">
              <a:xfrm>
                <a:off x="999" y="1057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13" name="Freeform 9"/>
              <p:cNvSpPr>
                <a:spLocks/>
              </p:cNvSpPr>
              <p:nvPr userDrawn="1"/>
            </p:nvSpPr>
            <p:spPr bwMode="ltGray">
              <a:xfrm>
                <a:off x="993" y="1028"/>
                <a:ext cx="4765" cy="119"/>
              </a:xfrm>
              <a:custGeom>
                <a:avLst/>
                <a:gdLst/>
                <a:ahLst/>
                <a:cxnLst>
                  <a:cxn ang="0">
                    <a:pos x="0" y="118"/>
                  </a:cxn>
                  <a:cxn ang="0">
                    <a:pos x="0" y="0"/>
                  </a:cxn>
                  <a:cxn ang="0">
                    <a:pos x="4764" y="0"/>
                  </a:cxn>
                </a:cxnLst>
                <a:rect l="0" t="0" r="r" b="b"/>
                <a:pathLst>
                  <a:path w="4765" h="119">
                    <a:moveTo>
                      <a:pt x="0" y="118"/>
                    </a:moveTo>
                    <a:lnTo>
                      <a:pt x="0" y="0"/>
                    </a:lnTo>
                    <a:lnTo>
                      <a:pt x="4764" y="0"/>
                    </a:lnTo>
                  </a:path>
                </a:pathLst>
              </a:custGeom>
              <a:noFill/>
              <a:ln w="12700" cap="rnd" cmpd="sng">
                <a:solidFill>
                  <a:srgbClr val="FFCC66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514" name="Group 10"/>
            <p:cNvGrpSpPr>
              <a:grpSpLocks/>
            </p:cNvGrpSpPr>
            <p:nvPr userDrawn="1"/>
          </p:nvGrpSpPr>
          <p:grpSpPr bwMode="auto">
            <a:xfrm>
              <a:off x="0" y="0"/>
              <a:ext cx="928" cy="4319"/>
              <a:chOff x="0" y="0"/>
              <a:chExt cx="928" cy="4319"/>
            </a:xfrm>
          </p:grpSpPr>
          <p:sp>
            <p:nvSpPr>
              <p:cNvPr id="21515" name="Rectangle 11"/>
              <p:cNvSpPr>
                <a:spLocks noChangeArrowheads="1"/>
              </p:cNvSpPr>
              <p:nvPr/>
            </p:nvSpPr>
            <p:spPr bwMode="ltGray">
              <a:xfrm>
                <a:off x="0" y="0"/>
                <a:ext cx="923" cy="4319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1516" name="Group 12"/>
              <p:cNvGrpSpPr>
                <a:grpSpLocks/>
              </p:cNvGrpSpPr>
              <p:nvPr userDrawn="1"/>
            </p:nvGrpSpPr>
            <p:grpSpPr bwMode="auto">
              <a:xfrm>
                <a:off x="0" y="41"/>
                <a:ext cx="928" cy="4035"/>
                <a:chOff x="0" y="41"/>
                <a:chExt cx="928" cy="4035"/>
              </a:xfrm>
            </p:grpSpPr>
            <p:pic>
              <p:nvPicPr>
                <p:cNvPr id="21517" name="Picture 13"/>
                <p:cNvPicPr>
                  <a:picLocks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ltGray">
                <a:xfrm>
                  <a:off x="0" y="1014"/>
                  <a:ext cx="920" cy="9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sp>
              <p:nvSpPr>
                <p:cNvPr id="21518" name="Freeform 14"/>
                <p:cNvSpPr>
                  <a:spLocks/>
                </p:cNvSpPr>
                <p:nvPr/>
              </p:nvSpPr>
              <p:spPr bwMode="ltGray">
                <a:xfrm>
                  <a:off x="38" y="41"/>
                  <a:ext cx="890" cy="916"/>
                </a:xfrm>
                <a:custGeom>
                  <a:avLst/>
                  <a:gdLst/>
                  <a:ahLst/>
                  <a:cxnLst>
                    <a:cxn ang="0">
                      <a:pos x="307" y="292"/>
                    </a:cxn>
                    <a:cxn ang="0">
                      <a:pos x="307" y="234"/>
                    </a:cxn>
                    <a:cxn ang="0">
                      <a:pos x="261" y="159"/>
                    </a:cxn>
                    <a:cxn ang="0">
                      <a:pos x="247" y="91"/>
                    </a:cxn>
                    <a:cxn ang="0">
                      <a:pos x="225" y="24"/>
                    </a:cxn>
                    <a:cxn ang="0">
                      <a:pos x="259" y="21"/>
                    </a:cxn>
                    <a:cxn ang="0">
                      <a:pos x="298" y="82"/>
                    </a:cxn>
                    <a:cxn ang="0">
                      <a:pos x="322" y="118"/>
                    </a:cxn>
                    <a:cxn ang="0">
                      <a:pos x="358" y="180"/>
                    </a:cxn>
                    <a:cxn ang="0">
                      <a:pos x="406" y="240"/>
                    </a:cxn>
                    <a:cxn ang="0">
                      <a:pos x="505" y="184"/>
                    </a:cxn>
                    <a:cxn ang="0">
                      <a:pos x="514" y="118"/>
                    </a:cxn>
                    <a:cxn ang="0">
                      <a:pos x="552" y="69"/>
                    </a:cxn>
                    <a:cxn ang="0">
                      <a:pos x="589" y="13"/>
                    </a:cxn>
                    <a:cxn ang="0">
                      <a:pos x="615" y="16"/>
                    </a:cxn>
                    <a:cxn ang="0">
                      <a:pos x="600" y="49"/>
                    </a:cxn>
                    <a:cxn ang="0">
                      <a:pos x="592" y="124"/>
                    </a:cxn>
                    <a:cxn ang="0">
                      <a:pos x="574" y="186"/>
                    </a:cxn>
                    <a:cxn ang="0">
                      <a:pos x="568" y="282"/>
                    </a:cxn>
                    <a:cxn ang="0">
                      <a:pos x="645" y="325"/>
                    </a:cxn>
                    <a:cxn ang="0">
                      <a:pos x="720" y="277"/>
                    </a:cxn>
                    <a:cxn ang="0">
                      <a:pos x="816" y="253"/>
                    </a:cxn>
                    <a:cxn ang="0">
                      <a:pos x="861" y="279"/>
                    </a:cxn>
                    <a:cxn ang="0">
                      <a:pos x="796" y="324"/>
                    </a:cxn>
                    <a:cxn ang="0">
                      <a:pos x="735" y="352"/>
                    </a:cxn>
                    <a:cxn ang="0">
                      <a:pos x="669" y="409"/>
                    </a:cxn>
                    <a:cxn ang="0">
                      <a:pos x="673" y="510"/>
                    </a:cxn>
                    <a:cxn ang="0">
                      <a:pos x="751" y="535"/>
                    </a:cxn>
                    <a:cxn ang="0">
                      <a:pos x="819" y="577"/>
                    </a:cxn>
                    <a:cxn ang="0">
                      <a:pos x="874" y="606"/>
                    </a:cxn>
                    <a:cxn ang="0">
                      <a:pos x="867" y="637"/>
                    </a:cxn>
                    <a:cxn ang="0">
                      <a:pos x="807" y="618"/>
                    </a:cxn>
                    <a:cxn ang="0">
                      <a:pos x="736" y="592"/>
                    </a:cxn>
                    <a:cxn ang="0">
                      <a:pos x="615" y="588"/>
                    </a:cxn>
                    <a:cxn ang="0">
                      <a:pos x="576" y="628"/>
                    </a:cxn>
                    <a:cxn ang="0">
                      <a:pos x="618" y="723"/>
                    </a:cxn>
                    <a:cxn ang="0">
                      <a:pos x="640" y="807"/>
                    </a:cxn>
                    <a:cxn ang="0">
                      <a:pos x="664" y="889"/>
                    </a:cxn>
                    <a:cxn ang="0">
                      <a:pos x="624" y="870"/>
                    </a:cxn>
                    <a:cxn ang="0">
                      <a:pos x="568" y="789"/>
                    </a:cxn>
                    <a:cxn ang="0">
                      <a:pos x="513" y="708"/>
                    </a:cxn>
                    <a:cxn ang="0">
                      <a:pos x="390" y="730"/>
                    </a:cxn>
                    <a:cxn ang="0">
                      <a:pos x="339" y="838"/>
                    </a:cxn>
                    <a:cxn ang="0">
                      <a:pos x="285" y="915"/>
                    </a:cxn>
                    <a:cxn ang="0">
                      <a:pos x="276" y="867"/>
                    </a:cxn>
                    <a:cxn ang="0">
                      <a:pos x="298" y="766"/>
                    </a:cxn>
                    <a:cxn ang="0">
                      <a:pos x="324" y="664"/>
                    </a:cxn>
                    <a:cxn ang="0">
                      <a:pos x="283" y="583"/>
                    </a:cxn>
                    <a:cxn ang="0">
                      <a:pos x="201" y="619"/>
                    </a:cxn>
                    <a:cxn ang="0">
                      <a:pos x="88" y="655"/>
                    </a:cxn>
                    <a:cxn ang="0">
                      <a:pos x="16" y="655"/>
                    </a:cxn>
                    <a:cxn ang="0">
                      <a:pos x="94" y="606"/>
                    </a:cxn>
                    <a:cxn ang="0">
                      <a:pos x="162" y="567"/>
                    </a:cxn>
                    <a:cxn ang="0">
                      <a:pos x="247" y="504"/>
                    </a:cxn>
                    <a:cxn ang="0">
                      <a:pos x="190" y="390"/>
                    </a:cxn>
                    <a:cxn ang="0">
                      <a:pos x="81" y="355"/>
                    </a:cxn>
                    <a:cxn ang="0">
                      <a:pos x="3" y="307"/>
                    </a:cxn>
                    <a:cxn ang="0">
                      <a:pos x="39" y="286"/>
                    </a:cxn>
                    <a:cxn ang="0">
                      <a:pos x="115" y="306"/>
                    </a:cxn>
                    <a:cxn ang="0">
                      <a:pos x="226" y="327"/>
                    </a:cxn>
                  </a:cxnLst>
                  <a:rect l="0" t="0" r="r" b="b"/>
                  <a:pathLst>
                    <a:path w="890" h="916">
                      <a:moveTo>
                        <a:pt x="279" y="334"/>
                      </a:moveTo>
                      <a:lnTo>
                        <a:pt x="292" y="312"/>
                      </a:lnTo>
                      <a:lnTo>
                        <a:pt x="307" y="292"/>
                      </a:lnTo>
                      <a:lnTo>
                        <a:pt x="324" y="276"/>
                      </a:lnTo>
                      <a:lnTo>
                        <a:pt x="313" y="255"/>
                      </a:lnTo>
                      <a:lnTo>
                        <a:pt x="307" y="234"/>
                      </a:lnTo>
                      <a:lnTo>
                        <a:pt x="288" y="202"/>
                      </a:lnTo>
                      <a:lnTo>
                        <a:pt x="274" y="181"/>
                      </a:lnTo>
                      <a:lnTo>
                        <a:pt x="261" y="159"/>
                      </a:lnTo>
                      <a:lnTo>
                        <a:pt x="256" y="139"/>
                      </a:lnTo>
                      <a:lnTo>
                        <a:pt x="256" y="118"/>
                      </a:lnTo>
                      <a:lnTo>
                        <a:pt x="247" y="91"/>
                      </a:lnTo>
                      <a:lnTo>
                        <a:pt x="237" y="70"/>
                      </a:lnTo>
                      <a:lnTo>
                        <a:pt x="226" y="46"/>
                      </a:lnTo>
                      <a:lnTo>
                        <a:pt x="225" y="24"/>
                      </a:lnTo>
                      <a:lnTo>
                        <a:pt x="232" y="10"/>
                      </a:lnTo>
                      <a:lnTo>
                        <a:pt x="247" y="9"/>
                      </a:lnTo>
                      <a:lnTo>
                        <a:pt x="259" y="21"/>
                      </a:lnTo>
                      <a:lnTo>
                        <a:pt x="270" y="46"/>
                      </a:lnTo>
                      <a:lnTo>
                        <a:pt x="280" y="61"/>
                      </a:lnTo>
                      <a:lnTo>
                        <a:pt x="298" y="82"/>
                      </a:lnTo>
                      <a:lnTo>
                        <a:pt x="309" y="88"/>
                      </a:lnTo>
                      <a:lnTo>
                        <a:pt x="315" y="99"/>
                      </a:lnTo>
                      <a:lnTo>
                        <a:pt x="322" y="118"/>
                      </a:lnTo>
                      <a:lnTo>
                        <a:pt x="330" y="141"/>
                      </a:lnTo>
                      <a:lnTo>
                        <a:pt x="339" y="160"/>
                      </a:lnTo>
                      <a:lnTo>
                        <a:pt x="358" y="180"/>
                      </a:lnTo>
                      <a:lnTo>
                        <a:pt x="379" y="205"/>
                      </a:lnTo>
                      <a:lnTo>
                        <a:pt x="399" y="225"/>
                      </a:lnTo>
                      <a:lnTo>
                        <a:pt x="406" y="240"/>
                      </a:lnTo>
                      <a:lnTo>
                        <a:pt x="474" y="241"/>
                      </a:lnTo>
                      <a:lnTo>
                        <a:pt x="495" y="208"/>
                      </a:lnTo>
                      <a:lnTo>
                        <a:pt x="505" y="184"/>
                      </a:lnTo>
                      <a:lnTo>
                        <a:pt x="507" y="160"/>
                      </a:lnTo>
                      <a:lnTo>
                        <a:pt x="510" y="141"/>
                      </a:lnTo>
                      <a:lnTo>
                        <a:pt x="514" y="118"/>
                      </a:lnTo>
                      <a:lnTo>
                        <a:pt x="529" y="94"/>
                      </a:lnTo>
                      <a:lnTo>
                        <a:pt x="540" y="85"/>
                      </a:lnTo>
                      <a:lnTo>
                        <a:pt x="552" y="69"/>
                      </a:lnTo>
                      <a:lnTo>
                        <a:pt x="561" y="45"/>
                      </a:lnTo>
                      <a:lnTo>
                        <a:pt x="571" y="27"/>
                      </a:lnTo>
                      <a:lnTo>
                        <a:pt x="589" y="13"/>
                      </a:lnTo>
                      <a:lnTo>
                        <a:pt x="604" y="0"/>
                      </a:lnTo>
                      <a:lnTo>
                        <a:pt x="613" y="6"/>
                      </a:lnTo>
                      <a:lnTo>
                        <a:pt x="615" y="16"/>
                      </a:lnTo>
                      <a:lnTo>
                        <a:pt x="606" y="27"/>
                      </a:lnTo>
                      <a:lnTo>
                        <a:pt x="603" y="34"/>
                      </a:lnTo>
                      <a:lnTo>
                        <a:pt x="600" y="49"/>
                      </a:lnTo>
                      <a:lnTo>
                        <a:pt x="600" y="79"/>
                      </a:lnTo>
                      <a:lnTo>
                        <a:pt x="600" y="103"/>
                      </a:lnTo>
                      <a:lnTo>
                        <a:pt x="592" y="124"/>
                      </a:lnTo>
                      <a:lnTo>
                        <a:pt x="583" y="145"/>
                      </a:lnTo>
                      <a:lnTo>
                        <a:pt x="576" y="162"/>
                      </a:lnTo>
                      <a:lnTo>
                        <a:pt x="574" y="186"/>
                      </a:lnTo>
                      <a:lnTo>
                        <a:pt x="574" y="216"/>
                      </a:lnTo>
                      <a:lnTo>
                        <a:pt x="568" y="244"/>
                      </a:lnTo>
                      <a:lnTo>
                        <a:pt x="568" y="282"/>
                      </a:lnTo>
                      <a:lnTo>
                        <a:pt x="588" y="300"/>
                      </a:lnTo>
                      <a:lnTo>
                        <a:pt x="607" y="325"/>
                      </a:lnTo>
                      <a:lnTo>
                        <a:pt x="645" y="325"/>
                      </a:lnTo>
                      <a:lnTo>
                        <a:pt x="678" y="312"/>
                      </a:lnTo>
                      <a:lnTo>
                        <a:pt x="697" y="292"/>
                      </a:lnTo>
                      <a:lnTo>
                        <a:pt x="720" y="277"/>
                      </a:lnTo>
                      <a:lnTo>
                        <a:pt x="777" y="274"/>
                      </a:lnTo>
                      <a:lnTo>
                        <a:pt x="801" y="265"/>
                      </a:lnTo>
                      <a:lnTo>
                        <a:pt x="816" y="253"/>
                      </a:lnTo>
                      <a:lnTo>
                        <a:pt x="859" y="252"/>
                      </a:lnTo>
                      <a:lnTo>
                        <a:pt x="865" y="265"/>
                      </a:lnTo>
                      <a:lnTo>
                        <a:pt x="861" y="279"/>
                      </a:lnTo>
                      <a:lnTo>
                        <a:pt x="843" y="288"/>
                      </a:lnTo>
                      <a:lnTo>
                        <a:pt x="819" y="300"/>
                      </a:lnTo>
                      <a:lnTo>
                        <a:pt x="796" y="324"/>
                      </a:lnTo>
                      <a:lnTo>
                        <a:pt x="786" y="334"/>
                      </a:lnTo>
                      <a:lnTo>
                        <a:pt x="765" y="343"/>
                      </a:lnTo>
                      <a:lnTo>
                        <a:pt x="735" y="352"/>
                      </a:lnTo>
                      <a:lnTo>
                        <a:pt x="714" y="367"/>
                      </a:lnTo>
                      <a:lnTo>
                        <a:pt x="687" y="390"/>
                      </a:lnTo>
                      <a:lnTo>
                        <a:pt x="669" y="409"/>
                      </a:lnTo>
                      <a:lnTo>
                        <a:pt x="649" y="420"/>
                      </a:lnTo>
                      <a:lnTo>
                        <a:pt x="648" y="481"/>
                      </a:lnTo>
                      <a:lnTo>
                        <a:pt x="673" y="510"/>
                      </a:lnTo>
                      <a:lnTo>
                        <a:pt x="703" y="526"/>
                      </a:lnTo>
                      <a:lnTo>
                        <a:pt x="730" y="531"/>
                      </a:lnTo>
                      <a:lnTo>
                        <a:pt x="751" y="535"/>
                      </a:lnTo>
                      <a:lnTo>
                        <a:pt x="777" y="549"/>
                      </a:lnTo>
                      <a:lnTo>
                        <a:pt x="795" y="567"/>
                      </a:lnTo>
                      <a:lnTo>
                        <a:pt x="819" y="577"/>
                      </a:lnTo>
                      <a:lnTo>
                        <a:pt x="846" y="583"/>
                      </a:lnTo>
                      <a:lnTo>
                        <a:pt x="861" y="592"/>
                      </a:lnTo>
                      <a:lnTo>
                        <a:pt x="874" y="606"/>
                      </a:lnTo>
                      <a:lnTo>
                        <a:pt x="889" y="621"/>
                      </a:lnTo>
                      <a:lnTo>
                        <a:pt x="888" y="634"/>
                      </a:lnTo>
                      <a:lnTo>
                        <a:pt x="867" y="637"/>
                      </a:lnTo>
                      <a:lnTo>
                        <a:pt x="853" y="631"/>
                      </a:lnTo>
                      <a:lnTo>
                        <a:pt x="832" y="618"/>
                      </a:lnTo>
                      <a:lnTo>
                        <a:pt x="807" y="618"/>
                      </a:lnTo>
                      <a:lnTo>
                        <a:pt x="780" y="618"/>
                      </a:lnTo>
                      <a:lnTo>
                        <a:pt x="759" y="615"/>
                      </a:lnTo>
                      <a:lnTo>
                        <a:pt x="736" y="592"/>
                      </a:lnTo>
                      <a:lnTo>
                        <a:pt x="718" y="588"/>
                      </a:lnTo>
                      <a:lnTo>
                        <a:pt x="684" y="588"/>
                      </a:lnTo>
                      <a:lnTo>
                        <a:pt x="615" y="588"/>
                      </a:lnTo>
                      <a:lnTo>
                        <a:pt x="604" y="606"/>
                      </a:lnTo>
                      <a:lnTo>
                        <a:pt x="589" y="621"/>
                      </a:lnTo>
                      <a:lnTo>
                        <a:pt x="576" y="628"/>
                      </a:lnTo>
                      <a:lnTo>
                        <a:pt x="580" y="666"/>
                      </a:lnTo>
                      <a:lnTo>
                        <a:pt x="600" y="702"/>
                      </a:lnTo>
                      <a:lnTo>
                        <a:pt x="618" y="723"/>
                      </a:lnTo>
                      <a:lnTo>
                        <a:pt x="630" y="753"/>
                      </a:lnTo>
                      <a:lnTo>
                        <a:pt x="631" y="787"/>
                      </a:lnTo>
                      <a:lnTo>
                        <a:pt x="640" y="807"/>
                      </a:lnTo>
                      <a:lnTo>
                        <a:pt x="654" y="838"/>
                      </a:lnTo>
                      <a:lnTo>
                        <a:pt x="664" y="862"/>
                      </a:lnTo>
                      <a:lnTo>
                        <a:pt x="664" y="889"/>
                      </a:lnTo>
                      <a:lnTo>
                        <a:pt x="654" y="898"/>
                      </a:lnTo>
                      <a:lnTo>
                        <a:pt x="642" y="898"/>
                      </a:lnTo>
                      <a:lnTo>
                        <a:pt x="624" y="870"/>
                      </a:lnTo>
                      <a:lnTo>
                        <a:pt x="612" y="837"/>
                      </a:lnTo>
                      <a:lnTo>
                        <a:pt x="583" y="808"/>
                      </a:lnTo>
                      <a:lnTo>
                        <a:pt x="568" y="789"/>
                      </a:lnTo>
                      <a:lnTo>
                        <a:pt x="556" y="760"/>
                      </a:lnTo>
                      <a:lnTo>
                        <a:pt x="549" y="738"/>
                      </a:lnTo>
                      <a:lnTo>
                        <a:pt x="513" y="708"/>
                      </a:lnTo>
                      <a:lnTo>
                        <a:pt x="489" y="682"/>
                      </a:lnTo>
                      <a:lnTo>
                        <a:pt x="415" y="684"/>
                      </a:lnTo>
                      <a:lnTo>
                        <a:pt x="390" y="730"/>
                      </a:lnTo>
                      <a:lnTo>
                        <a:pt x="372" y="759"/>
                      </a:lnTo>
                      <a:lnTo>
                        <a:pt x="361" y="798"/>
                      </a:lnTo>
                      <a:lnTo>
                        <a:pt x="339" y="838"/>
                      </a:lnTo>
                      <a:lnTo>
                        <a:pt x="316" y="874"/>
                      </a:lnTo>
                      <a:lnTo>
                        <a:pt x="294" y="907"/>
                      </a:lnTo>
                      <a:lnTo>
                        <a:pt x="285" y="915"/>
                      </a:lnTo>
                      <a:lnTo>
                        <a:pt x="268" y="909"/>
                      </a:lnTo>
                      <a:lnTo>
                        <a:pt x="268" y="894"/>
                      </a:lnTo>
                      <a:lnTo>
                        <a:pt x="276" y="867"/>
                      </a:lnTo>
                      <a:lnTo>
                        <a:pt x="291" y="837"/>
                      </a:lnTo>
                      <a:lnTo>
                        <a:pt x="294" y="790"/>
                      </a:lnTo>
                      <a:lnTo>
                        <a:pt x="298" y="766"/>
                      </a:lnTo>
                      <a:lnTo>
                        <a:pt x="313" y="744"/>
                      </a:lnTo>
                      <a:lnTo>
                        <a:pt x="319" y="699"/>
                      </a:lnTo>
                      <a:lnTo>
                        <a:pt x="324" y="664"/>
                      </a:lnTo>
                      <a:lnTo>
                        <a:pt x="336" y="637"/>
                      </a:lnTo>
                      <a:lnTo>
                        <a:pt x="309" y="609"/>
                      </a:lnTo>
                      <a:lnTo>
                        <a:pt x="283" y="583"/>
                      </a:lnTo>
                      <a:lnTo>
                        <a:pt x="271" y="577"/>
                      </a:lnTo>
                      <a:lnTo>
                        <a:pt x="231" y="601"/>
                      </a:lnTo>
                      <a:lnTo>
                        <a:pt x="201" y="619"/>
                      </a:lnTo>
                      <a:lnTo>
                        <a:pt x="162" y="633"/>
                      </a:lnTo>
                      <a:lnTo>
                        <a:pt x="118" y="640"/>
                      </a:lnTo>
                      <a:lnTo>
                        <a:pt x="88" y="655"/>
                      </a:lnTo>
                      <a:lnTo>
                        <a:pt x="63" y="666"/>
                      </a:lnTo>
                      <a:lnTo>
                        <a:pt x="27" y="666"/>
                      </a:lnTo>
                      <a:lnTo>
                        <a:pt x="16" y="655"/>
                      </a:lnTo>
                      <a:lnTo>
                        <a:pt x="30" y="642"/>
                      </a:lnTo>
                      <a:lnTo>
                        <a:pt x="67" y="628"/>
                      </a:lnTo>
                      <a:lnTo>
                        <a:pt x="94" y="606"/>
                      </a:lnTo>
                      <a:lnTo>
                        <a:pt x="120" y="588"/>
                      </a:lnTo>
                      <a:lnTo>
                        <a:pt x="136" y="576"/>
                      </a:lnTo>
                      <a:lnTo>
                        <a:pt x="162" y="567"/>
                      </a:lnTo>
                      <a:lnTo>
                        <a:pt x="204" y="531"/>
                      </a:lnTo>
                      <a:lnTo>
                        <a:pt x="231" y="510"/>
                      </a:lnTo>
                      <a:lnTo>
                        <a:pt x="247" y="504"/>
                      </a:lnTo>
                      <a:lnTo>
                        <a:pt x="250" y="429"/>
                      </a:lnTo>
                      <a:lnTo>
                        <a:pt x="204" y="396"/>
                      </a:lnTo>
                      <a:lnTo>
                        <a:pt x="190" y="390"/>
                      </a:lnTo>
                      <a:lnTo>
                        <a:pt x="129" y="385"/>
                      </a:lnTo>
                      <a:lnTo>
                        <a:pt x="105" y="369"/>
                      </a:lnTo>
                      <a:lnTo>
                        <a:pt x="81" y="355"/>
                      </a:lnTo>
                      <a:lnTo>
                        <a:pt x="63" y="345"/>
                      </a:lnTo>
                      <a:lnTo>
                        <a:pt x="34" y="339"/>
                      </a:lnTo>
                      <a:lnTo>
                        <a:pt x="3" y="307"/>
                      </a:lnTo>
                      <a:lnTo>
                        <a:pt x="0" y="291"/>
                      </a:lnTo>
                      <a:lnTo>
                        <a:pt x="9" y="285"/>
                      </a:lnTo>
                      <a:lnTo>
                        <a:pt x="39" y="286"/>
                      </a:lnTo>
                      <a:lnTo>
                        <a:pt x="67" y="301"/>
                      </a:lnTo>
                      <a:lnTo>
                        <a:pt x="85" y="304"/>
                      </a:lnTo>
                      <a:lnTo>
                        <a:pt x="115" y="306"/>
                      </a:lnTo>
                      <a:lnTo>
                        <a:pt x="148" y="318"/>
                      </a:lnTo>
                      <a:lnTo>
                        <a:pt x="165" y="324"/>
                      </a:lnTo>
                      <a:lnTo>
                        <a:pt x="226" y="327"/>
                      </a:lnTo>
                      <a:lnTo>
                        <a:pt x="258" y="334"/>
                      </a:lnTo>
                      <a:lnTo>
                        <a:pt x="279" y="334"/>
                      </a:lnTo>
                    </a:path>
                  </a:pathLst>
                </a:custGeom>
                <a:solidFill>
                  <a:schemeClr val="hlink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9" name="Freeform 15"/>
                <p:cNvSpPr>
                  <a:spLocks/>
                </p:cNvSpPr>
                <p:nvPr/>
              </p:nvSpPr>
              <p:spPr bwMode="ltGray">
                <a:xfrm>
                  <a:off x="6" y="2087"/>
                  <a:ext cx="890" cy="916"/>
                </a:xfrm>
                <a:custGeom>
                  <a:avLst/>
                  <a:gdLst/>
                  <a:ahLst/>
                  <a:cxnLst>
                    <a:cxn ang="0">
                      <a:pos x="307" y="292"/>
                    </a:cxn>
                    <a:cxn ang="0">
                      <a:pos x="307" y="234"/>
                    </a:cxn>
                    <a:cxn ang="0">
                      <a:pos x="261" y="159"/>
                    </a:cxn>
                    <a:cxn ang="0">
                      <a:pos x="247" y="91"/>
                    </a:cxn>
                    <a:cxn ang="0">
                      <a:pos x="225" y="24"/>
                    </a:cxn>
                    <a:cxn ang="0">
                      <a:pos x="259" y="21"/>
                    </a:cxn>
                    <a:cxn ang="0">
                      <a:pos x="298" y="82"/>
                    </a:cxn>
                    <a:cxn ang="0">
                      <a:pos x="322" y="118"/>
                    </a:cxn>
                    <a:cxn ang="0">
                      <a:pos x="358" y="180"/>
                    </a:cxn>
                    <a:cxn ang="0">
                      <a:pos x="406" y="240"/>
                    </a:cxn>
                    <a:cxn ang="0">
                      <a:pos x="505" y="184"/>
                    </a:cxn>
                    <a:cxn ang="0">
                      <a:pos x="514" y="118"/>
                    </a:cxn>
                    <a:cxn ang="0">
                      <a:pos x="552" y="69"/>
                    </a:cxn>
                    <a:cxn ang="0">
                      <a:pos x="589" y="13"/>
                    </a:cxn>
                    <a:cxn ang="0">
                      <a:pos x="615" y="16"/>
                    </a:cxn>
                    <a:cxn ang="0">
                      <a:pos x="600" y="49"/>
                    </a:cxn>
                    <a:cxn ang="0">
                      <a:pos x="592" y="124"/>
                    </a:cxn>
                    <a:cxn ang="0">
                      <a:pos x="574" y="186"/>
                    </a:cxn>
                    <a:cxn ang="0">
                      <a:pos x="568" y="282"/>
                    </a:cxn>
                    <a:cxn ang="0">
                      <a:pos x="645" y="325"/>
                    </a:cxn>
                    <a:cxn ang="0">
                      <a:pos x="720" y="277"/>
                    </a:cxn>
                    <a:cxn ang="0">
                      <a:pos x="816" y="253"/>
                    </a:cxn>
                    <a:cxn ang="0">
                      <a:pos x="861" y="279"/>
                    </a:cxn>
                    <a:cxn ang="0">
                      <a:pos x="796" y="324"/>
                    </a:cxn>
                    <a:cxn ang="0">
                      <a:pos x="735" y="352"/>
                    </a:cxn>
                    <a:cxn ang="0">
                      <a:pos x="669" y="409"/>
                    </a:cxn>
                    <a:cxn ang="0">
                      <a:pos x="673" y="510"/>
                    </a:cxn>
                    <a:cxn ang="0">
                      <a:pos x="751" y="535"/>
                    </a:cxn>
                    <a:cxn ang="0">
                      <a:pos x="819" y="577"/>
                    </a:cxn>
                    <a:cxn ang="0">
                      <a:pos x="874" y="606"/>
                    </a:cxn>
                    <a:cxn ang="0">
                      <a:pos x="867" y="637"/>
                    </a:cxn>
                    <a:cxn ang="0">
                      <a:pos x="807" y="618"/>
                    </a:cxn>
                    <a:cxn ang="0">
                      <a:pos x="736" y="592"/>
                    </a:cxn>
                    <a:cxn ang="0">
                      <a:pos x="615" y="588"/>
                    </a:cxn>
                    <a:cxn ang="0">
                      <a:pos x="576" y="628"/>
                    </a:cxn>
                    <a:cxn ang="0">
                      <a:pos x="618" y="723"/>
                    </a:cxn>
                    <a:cxn ang="0">
                      <a:pos x="640" y="807"/>
                    </a:cxn>
                    <a:cxn ang="0">
                      <a:pos x="664" y="889"/>
                    </a:cxn>
                    <a:cxn ang="0">
                      <a:pos x="624" y="870"/>
                    </a:cxn>
                    <a:cxn ang="0">
                      <a:pos x="568" y="789"/>
                    </a:cxn>
                    <a:cxn ang="0">
                      <a:pos x="513" y="708"/>
                    </a:cxn>
                    <a:cxn ang="0">
                      <a:pos x="390" y="730"/>
                    </a:cxn>
                    <a:cxn ang="0">
                      <a:pos x="339" y="838"/>
                    </a:cxn>
                    <a:cxn ang="0">
                      <a:pos x="285" y="915"/>
                    </a:cxn>
                    <a:cxn ang="0">
                      <a:pos x="276" y="867"/>
                    </a:cxn>
                    <a:cxn ang="0">
                      <a:pos x="298" y="766"/>
                    </a:cxn>
                    <a:cxn ang="0">
                      <a:pos x="324" y="664"/>
                    </a:cxn>
                    <a:cxn ang="0">
                      <a:pos x="283" y="583"/>
                    </a:cxn>
                    <a:cxn ang="0">
                      <a:pos x="201" y="619"/>
                    </a:cxn>
                    <a:cxn ang="0">
                      <a:pos x="88" y="655"/>
                    </a:cxn>
                    <a:cxn ang="0">
                      <a:pos x="16" y="655"/>
                    </a:cxn>
                    <a:cxn ang="0">
                      <a:pos x="94" y="606"/>
                    </a:cxn>
                    <a:cxn ang="0">
                      <a:pos x="162" y="567"/>
                    </a:cxn>
                    <a:cxn ang="0">
                      <a:pos x="247" y="504"/>
                    </a:cxn>
                    <a:cxn ang="0">
                      <a:pos x="190" y="390"/>
                    </a:cxn>
                    <a:cxn ang="0">
                      <a:pos x="81" y="355"/>
                    </a:cxn>
                    <a:cxn ang="0">
                      <a:pos x="3" y="307"/>
                    </a:cxn>
                    <a:cxn ang="0">
                      <a:pos x="39" y="286"/>
                    </a:cxn>
                    <a:cxn ang="0">
                      <a:pos x="115" y="306"/>
                    </a:cxn>
                    <a:cxn ang="0">
                      <a:pos x="226" y="327"/>
                    </a:cxn>
                  </a:cxnLst>
                  <a:rect l="0" t="0" r="r" b="b"/>
                  <a:pathLst>
                    <a:path w="890" h="916">
                      <a:moveTo>
                        <a:pt x="279" y="334"/>
                      </a:moveTo>
                      <a:lnTo>
                        <a:pt x="292" y="312"/>
                      </a:lnTo>
                      <a:lnTo>
                        <a:pt x="307" y="292"/>
                      </a:lnTo>
                      <a:lnTo>
                        <a:pt x="324" y="276"/>
                      </a:lnTo>
                      <a:lnTo>
                        <a:pt x="313" y="255"/>
                      </a:lnTo>
                      <a:lnTo>
                        <a:pt x="307" y="234"/>
                      </a:lnTo>
                      <a:lnTo>
                        <a:pt x="288" y="202"/>
                      </a:lnTo>
                      <a:lnTo>
                        <a:pt x="274" y="181"/>
                      </a:lnTo>
                      <a:lnTo>
                        <a:pt x="261" y="159"/>
                      </a:lnTo>
                      <a:lnTo>
                        <a:pt x="256" y="139"/>
                      </a:lnTo>
                      <a:lnTo>
                        <a:pt x="256" y="118"/>
                      </a:lnTo>
                      <a:lnTo>
                        <a:pt x="247" y="91"/>
                      </a:lnTo>
                      <a:lnTo>
                        <a:pt x="237" y="70"/>
                      </a:lnTo>
                      <a:lnTo>
                        <a:pt x="226" y="46"/>
                      </a:lnTo>
                      <a:lnTo>
                        <a:pt x="225" y="24"/>
                      </a:lnTo>
                      <a:lnTo>
                        <a:pt x="232" y="10"/>
                      </a:lnTo>
                      <a:lnTo>
                        <a:pt x="247" y="9"/>
                      </a:lnTo>
                      <a:lnTo>
                        <a:pt x="259" y="21"/>
                      </a:lnTo>
                      <a:lnTo>
                        <a:pt x="270" y="46"/>
                      </a:lnTo>
                      <a:lnTo>
                        <a:pt x="280" y="61"/>
                      </a:lnTo>
                      <a:lnTo>
                        <a:pt x="298" y="82"/>
                      </a:lnTo>
                      <a:lnTo>
                        <a:pt x="309" y="88"/>
                      </a:lnTo>
                      <a:lnTo>
                        <a:pt x="315" y="99"/>
                      </a:lnTo>
                      <a:lnTo>
                        <a:pt x="322" y="118"/>
                      </a:lnTo>
                      <a:lnTo>
                        <a:pt x="330" y="141"/>
                      </a:lnTo>
                      <a:lnTo>
                        <a:pt x="339" y="160"/>
                      </a:lnTo>
                      <a:lnTo>
                        <a:pt x="358" y="180"/>
                      </a:lnTo>
                      <a:lnTo>
                        <a:pt x="379" y="205"/>
                      </a:lnTo>
                      <a:lnTo>
                        <a:pt x="399" y="225"/>
                      </a:lnTo>
                      <a:lnTo>
                        <a:pt x="406" y="240"/>
                      </a:lnTo>
                      <a:lnTo>
                        <a:pt x="474" y="241"/>
                      </a:lnTo>
                      <a:lnTo>
                        <a:pt x="495" y="208"/>
                      </a:lnTo>
                      <a:lnTo>
                        <a:pt x="505" y="184"/>
                      </a:lnTo>
                      <a:lnTo>
                        <a:pt x="507" y="160"/>
                      </a:lnTo>
                      <a:lnTo>
                        <a:pt x="510" y="141"/>
                      </a:lnTo>
                      <a:lnTo>
                        <a:pt x="514" y="118"/>
                      </a:lnTo>
                      <a:lnTo>
                        <a:pt x="529" y="94"/>
                      </a:lnTo>
                      <a:lnTo>
                        <a:pt x="540" y="85"/>
                      </a:lnTo>
                      <a:lnTo>
                        <a:pt x="552" y="69"/>
                      </a:lnTo>
                      <a:lnTo>
                        <a:pt x="561" y="45"/>
                      </a:lnTo>
                      <a:lnTo>
                        <a:pt x="571" y="27"/>
                      </a:lnTo>
                      <a:lnTo>
                        <a:pt x="589" y="13"/>
                      </a:lnTo>
                      <a:lnTo>
                        <a:pt x="604" y="0"/>
                      </a:lnTo>
                      <a:lnTo>
                        <a:pt x="613" y="6"/>
                      </a:lnTo>
                      <a:lnTo>
                        <a:pt x="615" y="16"/>
                      </a:lnTo>
                      <a:lnTo>
                        <a:pt x="606" y="27"/>
                      </a:lnTo>
                      <a:lnTo>
                        <a:pt x="603" y="34"/>
                      </a:lnTo>
                      <a:lnTo>
                        <a:pt x="600" y="49"/>
                      </a:lnTo>
                      <a:lnTo>
                        <a:pt x="600" y="79"/>
                      </a:lnTo>
                      <a:lnTo>
                        <a:pt x="600" y="103"/>
                      </a:lnTo>
                      <a:lnTo>
                        <a:pt x="592" y="124"/>
                      </a:lnTo>
                      <a:lnTo>
                        <a:pt x="583" y="145"/>
                      </a:lnTo>
                      <a:lnTo>
                        <a:pt x="576" y="162"/>
                      </a:lnTo>
                      <a:lnTo>
                        <a:pt x="574" y="186"/>
                      </a:lnTo>
                      <a:lnTo>
                        <a:pt x="574" y="216"/>
                      </a:lnTo>
                      <a:lnTo>
                        <a:pt x="568" y="244"/>
                      </a:lnTo>
                      <a:lnTo>
                        <a:pt x="568" y="282"/>
                      </a:lnTo>
                      <a:lnTo>
                        <a:pt x="588" y="300"/>
                      </a:lnTo>
                      <a:lnTo>
                        <a:pt x="607" y="325"/>
                      </a:lnTo>
                      <a:lnTo>
                        <a:pt x="645" y="325"/>
                      </a:lnTo>
                      <a:lnTo>
                        <a:pt x="678" y="312"/>
                      </a:lnTo>
                      <a:lnTo>
                        <a:pt x="697" y="292"/>
                      </a:lnTo>
                      <a:lnTo>
                        <a:pt x="720" y="277"/>
                      </a:lnTo>
                      <a:lnTo>
                        <a:pt x="777" y="274"/>
                      </a:lnTo>
                      <a:lnTo>
                        <a:pt x="801" y="265"/>
                      </a:lnTo>
                      <a:lnTo>
                        <a:pt x="816" y="253"/>
                      </a:lnTo>
                      <a:lnTo>
                        <a:pt x="859" y="252"/>
                      </a:lnTo>
                      <a:lnTo>
                        <a:pt x="865" y="265"/>
                      </a:lnTo>
                      <a:lnTo>
                        <a:pt x="861" y="279"/>
                      </a:lnTo>
                      <a:lnTo>
                        <a:pt x="843" y="288"/>
                      </a:lnTo>
                      <a:lnTo>
                        <a:pt x="819" y="300"/>
                      </a:lnTo>
                      <a:lnTo>
                        <a:pt x="796" y="324"/>
                      </a:lnTo>
                      <a:lnTo>
                        <a:pt x="786" y="334"/>
                      </a:lnTo>
                      <a:lnTo>
                        <a:pt x="765" y="343"/>
                      </a:lnTo>
                      <a:lnTo>
                        <a:pt x="735" y="352"/>
                      </a:lnTo>
                      <a:lnTo>
                        <a:pt x="714" y="367"/>
                      </a:lnTo>
                      <a:lnTo>
                        <a:pt x="687" y="390"/>
                      </a:lnTo>
                      <a:lnTo>
                        <a:pt x="669" y="409"/>
                      </a:lnTo>
                      <a:lnTo>
                        <a:pt x="649" y="420"/>
                      </a:lnTo>
                      <a:lnTo>
                        <a:pt x="648" y="481"/>
                      </a:lnTo>
                      <a:lnTo>
                        <a:pt x="673" y="510"/>
                      </a:lnTo>
                      <a:lnTo>
                        <a:pt x="703" y="526"/>
                      </a:lnTo>
                      <a:lnTo>
                        <a:pt x="730" y="531"/>
                      </a:lnTo>
                      <a:lnTo>
                        <a:pt x="751" y="535"/>
                      </a:lnTo>
                      <a:lnTo>
                        <a:pt x="777" y="549"/>
                      </a:lnTo>
                      <a:lnTo>
                        <a:pt x="795" y="567"/>
                      </a:lnTo>
                      <a:lnTo>
                        <a:pt x="819" y="577"/>
                      </a:lnTo>
                      <a:lnTo>
                        <a:pt x="846" y="583"/>
                      </a:lnTo>
                      <a:lnTo>
                        <a:pt x="861" y="592"/>
                      </a:lnTo>
                      <a:lnTo>
                        <a:pt x="874" y="606"/>
                      </a:lnTo>
                      <a:lnTo>
                        <a:pt x="889" y="621"/>
                      </a:lnTo>
                      <a:lnTo>
                        <a:pt x="888" y="634"/>
                      </a:lnTo>
                      <a:lnTo>
                        <a:pt x="867" y="637"/>
                      </a:lnTo>
                      <a:lnTo>
                        <a:pt x="853" y="631"/>
                      </a:lnTo>
                      <a:lnTo>
                        <a:pt x="832" y="618"/>
                      </a:lnTo>
                      <a:lnTo>
                        <a:pt x="807" y="618"/>
                      </a:lnTo>
                      <a:lnTo>
                        <a:pt x="780" y="618"/>
                      </a:lnTo>
                      <a:lnTo>
                        <a:pt x="759" y="615"/>
                      </a:lnTo>
                      <a:lnTo>
                        <a:pt x="736" y="592"/>
                      </a:lnTo>
                      <a:lnTo>
                        <a:pt x="718" y="588"/>
                      </a:lnTo>
                      <a:lnTo>
                        <a:pt x="684" y="588"/>
                      </a:lnTo>
                      <a:lnTo>
                        <a:pt x="615" y="588"/>
                      </a:lnTo>
                      <a:lnTo>
                        <a:pt x="604" y="606"/>
                      </a:lnTo>
                      <a:lnTo>
                        <a:pt x="589" y="621"/>
                      </a:lnTo>
                      <a:lnTo>
                        <a:pt x="576" y="628"/>
                      </a:lnTo>
                      <a:lnTo>
                        <a:pt x="580" y="666"/>
                      </a:lnTo>
                      <a:lnTo>
                        <a:pt x="600" y="702"/>
                      </a:lnTo>
                      <a:lnTo>
                        <a:pt x="618" y="723"/>
                      </a:lnTo>
                      <a:lnTo>
                        <a:pt x="630" y="753"/>
                      </a:lnTo>
                      <a:lnTo>
                        <a:pt x="631" y="787"/>
                      </a:lnTo>
                      <a:lnTo>
                        <a:pt x="640" y="807"/>
                      </a:lnTo>
                      <a:lnTo>
                        <a:pt x="654" y="838"/>
                      </a:lnTo>
                      <a:lnTo>
                        <a:pt x="664" y="862"/>
                      </a:lnTo>
                      <a:lnTo>
                        <a:pt x="664" y="889"/>
                      </a:lnTo>
                      <a:lnTo>
                        <a:pt x="654" y="898"/>
                      </a:lnTo>
                      <a:lnTo>
                        <a:pt x="642" y="898"/>
                      </a:lnTo>
                      <a:lnTo>
                        <a:pt x="624" y="870"/>
                      </a:lnTo>
                      <a:lnTo>
                        <a:pt x="612" y="837"/>
                      </a:lnTo>
                      <a:lnTo>
                        <a:pt x="583" y="808"/>
                      </a:lnTo>
                      <a:lnTo>
                        <a:pt x="568" y="789"/>
                      </a:lnTo>
                      <a:lnTo>
                        <a:pt x="556" y="760"/>
                      </a:lnTo>
                      <a:lnTo>
                        <a:pt x="549" y="738"/>
                      </a:lnTo>
                      <a:lnTo>
                        <a:pt x="513" y="708"/>
                      </a:lnTo>
                      <a:lnTo>
                        <a:pt x="489" y="682"/>
                      </a:lnTo>
                      <a:lnTo>
                        <a:pt x="415" y="684"/>
                      </a:lnTo>
                      <a:lnTo>
                        <a:pt x="390" y="730"/>
                      </a:lnTo>
                      <a:lnTo>
                        <a:pt x="372" y="759"/>
                      </a:lnTo>
                      <a:lnTo>
                        <a:pt x="361" y="798"/>
                      </a:lnTo>
                      <a:lnTo>
                        <a:pt x="339" y="838"/>
                      </a:lnTo>
                      <a:lnTo>
                        <a:pt x="316" y="874"/>
                      </a:lnTo>
                      <a:lnTo>
                        <a:pt x="294" y="907"/>
                      </a:lnTo>
                      <a:lnTo>
                        <a:pt x="285" y="915"/>
                      </a:lnTo>
                      <a:lnTo>
                        <a:pt x="268" y="909"/>
                      </a:lnTo>
                      <a:lnTo>
                        <a:pt x="268" y="894"/>
                      </a:lnTo>
                      <a:lnTo>
                        <a:pt x="276" y="867"/>
                      </a:lnTo>
                      <a:lnTo>
                        <a:pt x="291" y="837"/>
                      </a:lnTo>
                      <a:lnTo>
                        <a:pt x="294" y="790"/>
                      </a:lnTo>
                      <a:lnTo>
                        <a:pt x="298" y="766"/>
                      </a:lnTo>
                      <a:lnTo>
                        <a:pt x="313" y="744"/>
                      </a:lnTo>
                      <a:lnTo>
                        <a:pt x="319" y="699"/>
                      </a:lnTo>
                      <a:lnTo>
                        <a:pt x="324" y="664"/>
                      </a:lnTo>
                      <a:lnTo>
                        <a:pt x="336" y="637"/>
                      </a:lnTo>
                      <a:lnTo>
                        <a:pt x="309" y="609"/>
                      </a:lnTo>
                      <a:lnTo>
                        <a:pt x="283" y="583"/>
                      </a:lnTo>
                      <a:lnTo>
                        <a:pt x="271" y="577"/>
                      </a:lnTo>
                      <a:lnTo>
                        <a:pt x="231" y="601"/>
                      </a:lnTo>
                      <a:lnTo>
                        <a:pt x="201" y="619"/>
                      </a:lnTo>
                      <a:lnTo>
                        <a:pt x="162" y="633"/>
                      </a:lnTo>
                      <a:lnTo>
                        <a:pt x="118" y="640"/>
                      </a:lnTo>
                      <a:lnTo>
                        <a:pt x="88" y="655"/>
                      </a:lnTo>
                      <a:lnTo>
                        <a:pt x="63" y="666"/>
                      </a:lnTo>
                      <a:lnTo>
                        <a:pt x="27" y="666"/>
                      </a:lnTo>
                      <a:lnTo>
                        <a:pt x="16" y="655"/>
                      </a:lnTo>
                      <a:lnTo>
                        <a:pt x="30" y="642"/>
                      </a:lnTo>
                      <a:lnTo>
                        <a:pt x="67" y="628"/>
                      </a:lnTo>
                      <a:lnTo>
                        <a:pt x="94" y="606"/>
                      </a:lnTo>
                      <a:lnTo>
                        <a:pt x="120" y="588"/>
                      </a:lnTo>
                      <a:lnTo>
                        <a:pt x="136" y="576"/>
                      </a:lnTo>
                      <a:lnTo>
                        <a:pt x="162" y="567"/>
                      </a:lnTo>
                      <a:lnTo>
                        <a:pt x="204" y="531"/>
                      </a:lnTo>
                      <a:lnTo>
                        <a:pt x="231" y="510"/>
                      </a:lnTo>
                      <a:lnTo>
                        <a:pt x="247" y="504"/>
                      </a:lnTo>
                      <a:lnTo>
                        <a:pt x="250" y="429"/>
                      </a:lnTo>
                      <a:lnTo>
                        <a:pt x="204" y="396"/>
                      </a:lnTo>
                      <a:lnTo>
                        <a:pt x="190" y="390"/>
                      </a:lnTo>
                      <a:lnTo>
                        <a:pt x="129" y="385"/>
                      </a:lnTo>
                      <a:lnTo>
                        <a:pt x="105" y="369"/>
                      </a:lnTo>
                      <a:lnTo>
                        <a:pt x="81" y="355"/>
                      </a:lnTo>
                      <a:lnTo>
                        <a:pt x="63" y="345"/>
                      </a:lnTo>
                      <a:lnTo>
                        <a:pt x="34" y="339"/>
                      </a:lnTo>
                      <a:lnTo>
                        <a:pt x="3" y="307"/>
                      </a:lnTo>
                      <a:lnTo>
                        <a:pt x="0" y="291"/>
                      </a:lnTo>
                      <a:lnTo>
                        <a:pt x="9" y="285"/>
                      </a:lnTo>
                      <a:lnTo>
                        <a:pt x="39" y="286"/>
                      </a:lnTo>
                      <a:lnTo>
                        <a:pt x="67" y="301"/>
                      </a:lnTo>
                      <a:lnTo>
                        <a:pt x="85" y="304"/>
                      </a:lnTo>
                      <a:lnTo>
                        <a:pt x="115" y="306"/>
                      </a:lnTo>
                      <a:lnTo>
                        <a:pt x="148" y="318"/>
                      </a:lnTo>
                      <a:lnTo>
                        <a:pt x="165" y="324"/>
                      </a:lnTo>
                      <a:lnTo>
                        <a:pt x="226" y="327"/>
                      </a:lnTo>
                      <a:lnTo>
                        <a:pt x="258" y="334"/>
                      </a:lnTo>
                      <a:lnTo>
                        <a:pt x="279" y="334"/>
                      </a:lnTo>
                    </a:path>
                  </a:pathLst>
                </a:custGeom>
                <a:solidFill>
                  <a:schemeClr val="hlink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0" name="Freeform 16"/>
                <p:cNvSpPr>
                  <a:spLocks/>
                </p:cNvSpPr>
                <p:nvPr/>
              </p:nvSpPr>
              <p:spPr bwMode="ltGray">
                <a:xfrm>
                  <a:off x="6" y="3160"/>
                  <a:ext cx="890" cy="916"/>
                </a:xfrm>
                <a:custGeom>
                  <a:avLst/>
                  <a:gdLst/>
                  <a:ahLst/>
                  <a:cxnLst>
                    <a:cxn ang="0">
                      <a:pos x="307" y="292"/>
                    </a:cxn>
                    <a:cxn ang="0">
                      <a:pos x="307" y="234"/>
                    </a:cxn>
                    <a:cxn ang="0">
                      <a:pos x="261" y="159"/>
                    </a:cxn>
                    <a:cxn ang="0">
                      <a:pos x="247" y="91"/>
                    </a:cxn>
                    <a:cxn ang="0">
                      <a:pos x="225" y="24"/>
                    </a:cxn>
                    <a:cxn ang="0">
                      <a:pos x="259" y="21"/>
                    </a:cxn>
                    <a:cxn ang="0">
                      <a:pos x="298" y="82"/>
                    </a:cxn>
                    <a:cxn ang="0">
                      <a:pos x="322" y="118"/>
                    </a:cxn>
                    <a:cxn ang="0">
                      <a:pos x="358" y="180"/>
                    </a:cxn>
                    <a:cxn ang="0">
                      <a:pos x="406" y="240"/>
                    </a:cxn>
                    <a:cxn ang="0">
                      <a:pos x="505" y="184"/>
                    </a:cxn>
                    <a:cxn ang="0">
                      <a:pos x="514" y="118"/>
                    </a:cxn>
                    <a:cxn ang="0">
                      <a:pos x="552" y="69"/>
                    </a:cxn>
                    <a:cxn ang="0">
                      <a:pos x="589" y="13"/>
                    </a:cxn>
                    <a:cxn ang="0">
                      <a:pos x="615" y="16"/>
                    </a:cxn>
                    <a:cxn ang="0">
                      <a:pos x="600" y="49"/>
                    </a:cxn>
                    <a:cxn ang="0">
                      <a:pos x="592" y="124"/>
                    </a:cxn>
                    <a:cxn ang="0">
                      <a:pos x="574" y="186"/>
                    </a:cxn>
                    <a:cxn ang="0">
                      <a:pos x="568" y="282"/>
                    </a:cxn>
                    <a:cxn ang="0">
                      <a:pos x="645" y="325"/>
                    </a:cxn>
                    <a:cxn ang="0">
                      <a:pos x="720" y="277"/>
                    </a:cxn>
                    <a:cxn ang="0">
                      <a:pos x="816" y="253"/>
                    </a:cxn>
                    <a:cxn ang="0">
                      <a:pos x="861" y="279"/>
                    </a:cxn>
                    <a:cxn ang="0">
                      <a:pos x="796" y="324"/>
                    </a:cxn>
                    <a:cxn ang="0">
                      <a:pos x="735" y="352"/>
                    </a:cxn>
                    <a:cxn ang="0">
                      <a:pos x="669" y="409"/>
                    </a:cxn>
                    <a:cxn ang="0">
                      <a:pos x="673" y="510"/>
                    </a:cxn>
                    <a:cxn ang="0">
                      <a:pos x="751" y="535"/>
                    </a:cxn>
                    <a:cxn ang="0">
                      <a:pos x="819" y="577"/>
                    </a:cxn>
                    <a:cxn ang="0">
                      <a:pos x="874" y="606"/>
                    </a:cxn>
                    <a:cxn ang="0">
                      <a:pos x="867" y="637"/>
                    </a:cxn>
                    <a:cxn ang="0">
                      <a:pos x="807" y="618"/>
                    </a:cxn>
                    <a:cxn ang="0">
                      <a:pos x="736" y="592"/>
                    </a:cxn>
                    <a:cxn ang="0">
                      <a:pos x="615" y="588"/>
                    </a:cxn>
                    <a:cxn ang="0">
                      <a:pos x="576" y="628"/>
                    </a:cxn>
                    <a:cxn ang="0">
                      <a:pos x="618" y="723"/>
                    </a:cxn>
                    <a:cxn ang="0">
                      <a:pos x="640" y="807"/>
                    </a:cxn>
                    <a:cxn ang="0">
                      <a:pos x="664" y="889"/>
                    </a:cxn>
                    <a:cxn ang="0">
                      <a:pos x="624" y="870"/>
                    </a:cxn>
                    <a:cxn ang="0">
                      <a:pos x="568" y="789"/>
                    </a:cxn>
                    <a:cxn ang="0">
                      <a:pos x="513" y="708"/>
                    </a:cxn>
                    <a:cxn ang="0">
                      <a:pos x="390" y="730"/>
                    </a:cxn>
                    <a:cxn ang="0">
                      <a:pos x="339" y="838"/>
                    </a:cxn>
                    <a:cxn ang="0">
                      <a:pos x="285" y="915"/>
                    </a:cxn>
                    <a:cxn ang="0">
                      <a:pos x="276" y="867"/>
                    </a:cxn>
                    <a:cxn ang="0">
                      <a:pos x="298" y="766"/>
                    </a:cxn>
                    <a:cxn ang="0">
                      <a:pos x="324" y="664"/>
                    </a:cxn>
                    <a:cxn ang="0">
                      <a:pos x="283" y="583"/>
                    </a:cxn>
                    <a:cxn ang="0">
                      <a:pos x="201" y="619"/>
                    </a:cxn>
                    <a:cxn ang="0">
                      <a:pos x="88" y="655"/>
                    </a:cxn>
                    <a:cxn ang="0">
                      <a:pos x="16" y="655"/>
                    </a:cxn>
                    <a:cxn ang="0">
                      <a:pos x="94" y="606"/>
                    </a:cxn>
                    <a:cxn ang="0">
                      <a:pos x="162" y="567"/>
                    </a:cxn>
                    <a:cxn ang="0">
                      <a:pos x="247" y="504"/>
                    </a:cxn>
                    <a:cxn ang="0">
                      <a:pos x="190" y="390"/>
                    </a:cxn>
                    <a:cxn ang="0">
                      <a:pos x="81" y="355"/>
                    </a:cxn>
                    <a:cxn ang="0">
                      <a:pos x="3" y="307"/>
                    </a:cxn>
                    <a:cxn ang="0">
                      <a:pos x="39" y="286"/>
                    </a:cxn>
                    <a:cxn ang="0">
                      <a:pos x="115" y="306"/>
                    </a:cxn>
                    <a:cxn ang="0">
                      <a:pos x="226" y="327"/>
                    </a:cxn>
                  </a:cxnLst>
                  <a:rect l="0" t="0" r="r" b="b"/>
                  <a:pathLst>
                    <a:path w="890" h="916">
                      <a:moveTo>
                        <a:pt x="279" y="334"/>
                      </a:moveTo>
                      <a:lnTo>
                        <a:pt x="292" y="312"/>
                      </a:lnTo>
                      <a:lnTo>
                        <a:pt x="307" y="292"/>
                      </a:lnTo>
                      <a:lnTo>
                        <a:pt x="324" y="276"/>
                      </a:lnTo>
                      <a:lnTo>
                        <a:pt x="313" y="255"/>
                      </a:lnTo>
                      <a:lnTo>
                        <a:pt x="307" y="234"/>
                      </a:lnTo>
                      <a:lnTo>
                        <a:pt x="288" y="202"/>
                      </a:lnTo>
                      <a:lnTo>
                        <a:pt x="274" y="181"/>
                      </a:lnTo>
                      <a:lnTo>
                        <a:pt x="261" y="159"/>
                      </a:lnTo>
                      <a:lnTo>
                        <a:pt x="256" y="139"/>
                      </a:lnTo>
                      <a:lnTo>
                        <a:pt x="256" y="118"/>
                      </a:lnTo>
                      <a:lnTo>
                        <a:pt x="247" y="91"/>
                      </a:lnTo>
                      <a:lnTo>
                        <a:pt x="237" y="70"/>
                      </a:lnTo>
                      <a:lnTo>
                        <a:pt x="226" y="46"/>
                      </a:lnTo>
                      <a:lnTo>
                        <a:pt x="225" y="24"/>
                      </a:lnTo>
                      <a:lnTo>
                        <a:pt x="232" y="10"/>
                      </a:lnTo>
                      <a:lnTo>
                        <a:pt x="247" y="9"/>
                      </a:lnTo>
                      <a:lnTo>
                        <a:pt x="259" y="21"/>
                      </a:lnTo>
                      <a:lnTo>
                        <a:pt x="270" y="46"/>
                      </a:lnTo>
                      <a:lnTo>
                        <a:pt x="280" y="61"/>
                      </a:lnTo>
                      <a:lnTo>
                        <a:pt x="298" y="82"/>
                      </a:lnTo>
                      <a:lnTo>
                        <a:pt x="309" y="88"/>
                      </a:lnTo>
                      <a:lnTo>
                        <a:pt x="315" y="99"/>
                      </a:lnTo>
                      <a:lnTo>
                        <a:pt x="322" y="118"/>
                      </a:lnTo>
                      <a:lnTo>
                        <a:pt x="330" y="141"/>
                      </a:lnTo>
                      <a:lnTo>
                        <a:pt x="339" y="160"/>
                      </a:lnTo>
                      <a:lnTo>
                        <a:pt x="358" y="180"/>
                      </a:lnTo>
                      <a:lnTo>
                        <a:pt x="379" y="205"/>
                      </a:lnTo>
                      <a:lnTo>
                        <a:pt x="399" y="225"/>
                      </a:lnTo>
                      <a:lnTo>
                        <a:pt x="406" y="240"/>
                      </a:lnTo>
                      <a:lnTo>
                        <a:pt x="474" y="241"/>
                      </a:lnTo>
                      <a:lnTo>
                        <a:pt x="495" y="208"/>
                      </a:lnTo>
                      <a:lnTo>
                        <a:pt x="505" y="184"/>
                      </a:lnTo>
                      <a:lnTo>
                        <a:pt x="507" y="160"/>
                      </a:lnTo>
                      <a:lnTo>
                        <a:pt x="510" y="141"/>
                      </a:lnTo>
                      <a:lnTo>
                        <a:pt x="514" y="118"/>
                      </a:lnTo>
                      <a:lnTo>
                        <a:pt x="529" y="94"/>
                      </a:lnTo>
                      <a:lnTo>
                        <a:pt x="540" y="85"/>
                      </a:lnTo>
                      <a:lnTo>
                        <a:pt x="552" y="69"/>
                      </a:lnTo>
                      <a:lnTo>
                        <a:pt x="561" y="45"/>
                      </a:lnTo>
                      <a:lnTo>
                        <a:pt x="571" y="27"/>
                      </a:lnTo>
                      <a:lnTo>
                        <a:pt x="589" y="13"/>
                      </a:lnTo>
                      <a:lnTo>
                        <a:pt x="604" y="0"/>
                      </a:lnTo>
                      <a:lnTo>
                        <a:pt x="613" y="6"/>
                      </a:lnTo>
                      <a:lnTo>
                        <a:pt x="615" y="16"/>
                      </a:lnTo>
                      <a:lnTo>
                        <a:pt x="606" y="27"/>
                      </a:lnTo>
                      <a:lnTo>
                        <a:pt x="603" y="34"/>
                      </a:lnTo>
                      <a:lnTo>
                        <a:pt x="600" y="49"/>
                      </a:lnTo>
                      <a:lnTo>
                        <a:pt x="600" y="79"/>
                      </a:lnTo>
                      <a:lnTo>
                        <a:pt x="600" y="103"/>
                      </a:lnTo>
                      <a:lnTo>
                        <a:pt x="592" y="124"/>
                      </a:lnTo>
                      <a:lnTo>
                        <a:pt x="583" y="145"/>
                      </a:lnTo>
                      <a:lnTo>
                        <a:pt x="576" y="162"/>
                      </a:lnTo>
                      <a:lnTo>
                        <a:pt x="574" y="186"/>
                      </a:lnTo>
                      <a:lnTo>
                        <a:pt x="574" y="216"/>
                      </a:lnTo>
                      <a:lnTo>
                        <a:pt x="568" y="244"/>
                      </a:lnTo>
                      <a:lnTo>
                        <a:pt x="568" y="282"/>
                      </a:lnTo>
                      <a:lnTo>
                        <a:pt x="588" y="300"/>
                      </a:lnTo>
                      <a:lnTo>
                        <a:pt x="607" y="325"/>
                      </a:lnTo>
                      <a:lnTo>
                        <a:pt x="645" y="325"/>
                      </a:lnTo>
                      <a:lnTo>
                        <a:pt x="678" y="312"/>
                      </a:lnTo>
                      <a:lnTo>
                        <a:pt x="697" y="292"/>
                      </a:lnTo>
                      <a:lnTo>
                        <a:pt x="720" y="277"/>
                      </a:lnTo>
                      <a:lnTo>
                        <a:pt x="777" y="274"/>
                      </a:lnTo>
                      <a:lnTo>
                        <a:pt x="801" y="265"/>
                      </a:lnTo>
                      <a:lnTo>
                        <a:pt x="816" y="253"/>
                      </a:lnTo>
                      <a:lnTo>
                        <a:pt x="859" y="252"/>
                      </a:lnTo>
                      <a:lnTo>
                        <a:pt x="865" y="265"/>
                      </a:lnTo>
                      <a:lnTo>
                        <a:pt x="861" y="279"/>
                      </a:lnTo>
                      <a:lnTo>
                        <a:pt x="843" y="288"/>
                      </a:lnTo>
                      <a:lnTo>
                        <a:pt x="819" y="300"/>
                      </a:lnTo>
                      <a:lnTo>
                        <a:pt x="796" y="324"/>
                      </a:lnTo>
                      <a:lnTo>
                        <a:pt x="786" y="334"/>
                      </a:lnTo>
                      <a:lnTo>
                        <a:pt x="765" y="343"/>
                      </a:lnTo>
                      <a:lnTo>
                        <a:pt x="735" y="352"/>
                      </a:lnTo>
                      <a:lnTo>
                        <a:pt x="714" y="367"/>
                      </a:lnTo>
                      <a:lnTo>
                        <a:pt x="687" y="390"/>
                      </a:lnTo>
                      <a:lnTo>
                        <a:pt x="669" y="409"/>
                      </a:lnTo>
                      <a:lnTo>
                        <a:pt x="649" y="420"/>
                      </a:lnTo>
                      <a:lnTo>
                        <a:pt x="648" y="481"/>
                      </a:lnTo>
                      <a:lnTo>
                        <a:pt x="673" y="510"/>
                      </a:lnTo>
                      <a:lnTo>
                        <a:pt x="703" y="526"/>
                      </a:lnTo>
                      <a:lnTo>
                        <a:pt x="730" y="531"/>
                      </a:lnTo>
                      <a:lnTo>
                        <a:pt x="751" y="535"/>
                      </a:lnTo>
                      <a:lnTo>
                        <a:pt x="777" y="549"/>
                      </a:lnTo>
                      <a:lnTo>
                        <a:pt x="795" y="567"/>
                      </a:lnTo>
                      <a:lnTo>
                        <a:pt x="819" y="577"/>
                      </a:lnTo>
                      <a:lnTo>
                        <a:pt x="846" y="583"/>
                      </a:lnTo>
                      <a:lnTo>
                        <a:pt x="861" y="592"/>
                      </a:lnTo>
                      <a:lnTo>
                        <a:pt x="874" y="606"/>
                      </a:lnTo>
                      <a:lnTo>
                        <a:pt x="889" y="621"/>
                      </a:lnTo>
                      <a:lnTo>
                        <a:pt x="888" y="634"/>
                      </a:lnTo>
                      <a:lnTo>
                        <a:pt x="867" y="637"/>
                      </a:lnTo>
                      <a:lnTo>
                        <a:pt x="853" y="631"/>
                      </a:lnTo>
                      <a:lnTo>
                        <a:pt x="832" y="618"/>
                      </a:lnTo>
                      <a:lnTo>
                        <a:pt x="807" y="618"/>
                      </a:lnTo>
                      <a:lnTo>
                        <a:pt x="780" y="618"/>
                      </a:lnTo>
                      <a:lnTo>
                        <a:pt x="759" y="615"/>
                      </a:lnTo>
                      <a:lnTo>
                        <a:pt x="736" y="592"/>
                      </a:lnTo>
                      <a:lnTo>
                        <a:pt x="718" y="588"/>
                      </a:lnTo>
                      <a:lnTo>
                        <a:pt x="684" y="588"/>
                      </a:lnTo>
                      <a:lnTo>
                        <a:pt x="615" y="588"/>
                      </a:lnTo>
                      <a:lnTo>
                        <a:pt x="604" y="606"/>
                      </a:lnTo>
                      <a:lnTo>
                        <a:pt x="589" y="621"/>
                      </a:lnTo>
                      <a:lnTo>
                        <a:pt x="576" y="628"/>
                      </a:lnTo>
                      <a:lnTo>
                        <a:pt x="580" y="666"/>
                      </a:lnTo>
                      <a:lnTo>
                        <a:pt x="600" y="702"/>
                      </a:lnTo>
                      <a:lnTo>
                        <a:pt x="618" y="723"/>
                      </a:lnTo>
                      <a:lnTo>
                        <a:pt x="630" y="753"/>
                      </a:lnTo>
                      <a:lnTo>
                        <a:pt x="631" y="787"/>
                      </a:lnTo>
                      <a:lnTo>
                        <a:pt x="640" y="807"/>
                      </a:lnTo>
                      <a:lnTo>
                        <a:pt x="654" y="838"/>
                      </a:lnTo>
                      <a:lnTo>
                        <a:pt x="664" y="862"/>
                      </a:lnTo>
                      <a:lnTo>
                        <a:pt x="664" y="889"/>
                      </a:lnTo>
                      <a:lnTo>
                        <a:pt x="654" y="898"/>
                      </a:lnTo>
                      <a:lnTo>
                        <a:pt x="642" y="898"/>
                      </a:lnTo>
                      <a:lnTo>
                        <a:pt x="624" y="870"/>
                      </a:lnTo>
                      <a:lnTo>
                        <a:pt x="612" y="837"/>
                      </a:lnTo>
                      <a:lnTo>
                        <a:pt x="583" y="808"/>
                      </a:lnTo>
                      <a:lnTo>
                        <a:pt x="568" y="789"/>
                      </a:lnTo>
                      <a:lnTo>
                        <a:pt x="556" y="760"/>
                      </a:lnTo>
                      <a:lnTo>
                        <a:pt x="549" y="738"/>
                      </a:lnTo>
                      <a:lnTo>
                        <a:pt x="513" y="708"/>
                      </a:lnTo>
                      <a:lnTo>
                        <a:pt x="489" y="682"/>
                      </a:lnTo>
                      <a:lnTo>
                        <a:pt x="415" y="684"/>
                      </a:lnTo>
                      <a:lnTo>
                        <a:pt x="390" y="730"/>
                      </a:lnTo>
                      <a:lnTo>
                        <a:pt x="372" y="759"/>
                      </a:lnTo>
                      <a:lnTo>
                        <a:pt x="361" y="798"/>
                      </a:lnTo>
                      <a:lnTo>
                        <a:pt x="339" y="838"/>
                      </a:lnTo>
                      <a:lnTo>
                        <a:pt x="316" y="874"/>
                      </a:lnTo>
                      <a:lnTo>
                        <a:pt x="294" y="907"/>
                      </a:lnTo>
                      <a:lnTo>
                        <a:pt x="285" y="915"/>
                      </a:lnTo>
                      <a:lnTo>
                        <a:pt x="268" y="909"/>
                      </a:lnTo>
                      <a:lnTo>
                        <a:pt x="268" y="894"/>
                      </a:lnTo>
                      <a:lnTo>
                        <a:pt x="276" y="867"/>
                      </a:lnTo>
                      <a:lnTo>
                        <a:pt x="291" y="837"/>
                      </a:lnTo>
                      <a:lnTo>
                        <a:pt x="294" y="790"/>
                      </a:lnTo>
                      <a:lnTo>
                        <a:pt x="298" y="766"/>
                      </a:lnTo>
                      <a:lnTo>
                        <a:pt x="313" y="744"/>
                      </a:lnTo>
                      <a:lnTo>
                        <a:pt x="319" y="699"/>
                      </a:lnTo>
                      <a:lnTo>
                        <a:pt x="324" y="664"/>
                      </a:lnTo>
                      <a:lnTo>
                        <a:pt x="336" y="637"/>
                      </a:lnTo>
                      <a:lnTo>
                        <a:pt x="309" y="609"/>
                      </a:lnTo>
                      <a:lnTo>
                        <a:pt x="283" y="583"/>
                      </a:lnTo>
                      <a:lnTo>
                        <a:pt x="271" y="577"/>
                      </a:lnTo>
                      <a:lnTo>
                        <a:pt x="231" y="601"/>
                      </a:lnTo>
                      <a:lnTo>
                        <a:pt x="201" y="619"/>
                      </a:lnTo>
                      <a:lnTo>
                        <a:pt x="162" y="633"/>
                      </a:lnTo>
                      <a:lnTo>
                        <a:pt x="118" y="640"/>
                      </a:lnTo>
                      <a:lnTo>
                        <a:pt x="88" y="655"/>
                      </a:lnTo>
                      <a:lnTo>
                        <a:pt x="63" y="666"/>
                      </a:lnTo>
                      <a:lnTo>
                        <a:pt x="27" y="666"/>
                      </a:lnTo>
                      <a:lnTo>
                        <a:pt x="16" y="655"/>
                      </a:lnTo>
                      <a:lnTo>
                        <a:pt x="30" y="642"/>
                      </a:lnTo>
                      <a:lnTo>
                        <a:pt x="67" y="628"/>
                      </a:lnTo>
                      <a:lnTo>
                        <a:pt x="94" y="606"/>
                      </a:lnTo>
                      <a:lnTo>
                        <a:pt x="120" y="588"/>
                      </a:lnTo>
                      <a:lnTo>
                        <a:pt x="136" y="576"/>
                      </a:lnTo>
                      <a:lnTo>
                        <a:pt x="162" y="567"/>
                      </a:lnTo>
                      <a:lnTo>
                        <a:pt x="204" y="531"/>
                      </a:lnTo>
                      <a:lnTo>
                        <a:pt x="231" y="510"/>
                      </a:lnTo>
                      <a:lnTo>
                        <a:pt x="247" y="504"/>
                      </a:lnTo>
                      <a:lnTo>
                        <a:pt x="250" y="429"/>
                      </a:lnTo>
                      <a:lnTo>
                        <a:pt x="204" y="396"/>
                      </a:lnTo>
                      <a:lnTo>
                        <a:pt x="190" y="390"/>
                      </a:lnTo>
                      <a:lnTo>
                        <a:pt x="129" y="385"/>
                      </a:lnTo>
                      <a:lnTo>
                        <a:pt x="105" y="369"/>
                      </a:lnTo>
                      <a:lnTo>
                        <a:pt x="81" y="355"/>
                      </a:lnTo>
                      <a:lnTo>
                        <a:pt x="63" y="345"/>
                      </a:lnTo>
                      <a:lnTo>
                        <a:pt x="34" y="339"/>
                      </a:lnTo>
                      <a:lnTo>
                        <a:pt x="3" y="307"/>
                      </a:lnTo>
                      <a:lnTo>
                        <a:pt x="0" y="291"/>
                      </a:lnTo>
                      <a:lnTo>
                        <a:pt x="9" y="285"/>
                      </a:lnTo>
                      <a:lnTo>
                        <a:pt x="39" y="286"/>
                      </a:lnTo>
                      <a:lnTo>
                        <a:pt x="67" y="301"/>
                      </a:lnTo>
                      <a:lnTo>
                        <a:pt x="85" y="304"/>
                      </a:lnTo>
                      <a:lnTo>
                        <a:pt x="115" y="306"/>
                      </a:lnTo>
                      <a:lnTo>
                        <a:pt x="148" y="318"/>
                      </a:lnTo>
                      <a:lnTo>
                        <a:pt x="165" y="324"/>
                      </a:lnTo>
                      <a:lnTo>
                        <a:pt x="226" y="327"/>
                      </a:lnTo>
                      <a:lnTo>
                        <a:pt x="258" y="334"/>
                      </a:lnTo>
                      <a:lnTo>
                        <a:pt x="279" y="334"/>
                      </a:lnTo>
                    </a:path>
                  </a:pathLst>
                </a:custGeom>
                <a:solidFill>
                  <a:schemeClr val="hlink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1521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652588" y="1806575"/>
            <a:ext cx="7391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522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3559175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523" name="Rectangle 19"/>
          <p:cNvSpPr>
            <a:spLocks noGrp="1" noChangeArrowheads="1"/>
          </p:cNvSpPr>
          <p:nvPr>
            <p:ph type="dt" sz="half" idx="2"/>
          </p:nvPr>
        </p:nvSpPr>
        <p:spPr>
          <a:xfrm>
            <a:off x="1524000" y="6350000"/>
            <a:ext cx="1724025" cy="457200"/>
          </a:xfrm>
        </p:spPr>
        <p:txBody>
          <a:bodyPr anchor="b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24" name="Rectangle 20"/>
          <p:cNvSpPr>
            <a:spLocks noGrp="1" noChangeArrowheads="1"/>
          </p:cNvSpPr>
          <p:nvPr>
            <p:ph type="ftr" sz="quarter" idx="3"/>
          </p:nvPr>
        </p:nvSpPr>
        <p:spPr>
          <a:xfrm>
            <a:off x="3643313" y="6350000"/>
            <a:ext cx="3449637" cy="457200"/>
          </a:xfrm>
        </p:spPr>
        <p:txBody>
          <a:bodyPr anchor="b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25" name="Rectangle 2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391400" y="6350000"/>
            <a:ext cx="1724025" cy="457200"/>
          </a:xfrm>
        </p:spPr>
        <p:txBody>
          <a:bodyPr anchor="b"/>
          <a:lstStyle>
            <a:lvl1pPr>
              <a:defRPr/>
            </a:lvl1pPr>
          </a:lstStyle>
          <a:p>
            <a:fld id="{87983970-4C22-4731-9173-D6B232B90E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C7D134-B689-4572-AC51-244860A230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9313" y="304800"/>
            <a:ext cx="19065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9550" y="304800"/>
            <a:ext cx="5567363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C9DA1-1452-41DF-935F-44E4018367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6F4AD-6670-43E5-A8F1-17888577DF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2868BD-5BB1-4D6E-8ED2-2BB04E1EE2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9550" y="1981200"/>
            <a:ext cx="37369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925" y="1981200"/>
            <a:ext cx="37369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E4FA8-7921-4F10-879B-5C9FFEFDF0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953EBD-F4D6-4049-8BA5-8F74637DA6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6A3B59-88C8-4A87-BE55-E778B8FE93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A86211-D8A2-40EE-8686-2163D46BAB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AC4632-7846-49BE-9484-FC68470363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5A4447-F677-41FC-BBDF-40C65ACDF4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1026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grpSp>
          <p:nvGrpSpPr>
            <p:cNvPr id="20483" name="Group 1027"/>
            <p:cNvGrpSpPr>
              <a:grpSpLocks/>
            </p:cNvGrpSpPr>
            <p:nvPr/>
          </p:nvGrpSpPr>
          <p:grpSpPr bwMode="auto">
            <a:xfrm>
              <a:off x="0" y="0"/>
              <a:ext cx="926" cy="4319"/>
              <a:chOff x="0" y="0"/>
              <a:chExt cx="926" cy="4319"/>
            </a:xfrm>
          </p:grpSpPr>
          <p:sp>
            <p:nvSpPr>
              <p:cNvPr id="20484" name="Rectangle 1028"/>
              <p:cNvSpPr>
                <a:spLocks noChangeArrowheads="1"/>
              </p:cNvSpPr>
              <p:nvPr/>
            </p:nvSpPr>
            <p:spPr bwMode="ltGray">
              <a:xfrm>
                <a:off x="0" y="0"/>
                <a:ext cx="923" cy="4319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20485" name="Picture 1029"/>
              <p:cNvPicPr>
                <a:picLocks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ltGray">
              <a:xfrm>
                <a:off x="6" y="31"/>
                <a:ext cx="920" cy="9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20486" name="Freeform 1030"/>
              <p:cNvSpPr>
                <a:spLocks/>
              </p:cNvSpPr>
              <p:nvPr/>
            </p:nvSpPr>
            <p:spPr bwMode="ltGray">
              <a:xfrm>
                <a:off x="6" y="1023"/>
                <a:ext cx="890" cy="916"/>
              </a:xfrm>
              <a:custGeom>
                <a:avLst/>
                <a:gdLst/>
                <a:ahLst/>
                <a:cxnLst>
                  <a:cxn ang="0">
                    <a:pos x="307" y="292"/>
                  </a:cxn>
                  <a:cxn ang="0">
                    <a:pos x="307" y="234"/>
                  </a:cxn>
                  <a:cxn ang="0">
                    <a:pos x="261" y="159"/>
                  </a:cxn>
                  <a:cxn ang="0">
                    <a:pos x="247" y="91"/>
                  </a:cxn>
                  <a:cxn ang="0">
                    <a:pos x="225" y="24"/>
                  </a:cxn>
                  <a:cxn ang="0">
                    <a:pos x="259" y="21"/>
                  </a:cxn>
                  <a:cxn ang="0">
                    <a:pos x="298" y="82"/>
                  </a:cxn>
                  <a:cxn ang="0">
                    <a:pos x="322" y="118"/>
                  </a:cxn>
                  <a:cxn ang="0">
                    <a:pos x="358" y="180"/>
                  </a:cxn>
                  <a:cxn ang="0">
                    <a:pos x="406" y="240"/>
                  </a:cxn>
                  <a:cxn ang="0">
                    <a:pos x="505" y="184"/>
                  </a:cxn>
                  <a:cxn ang="0">
                    <a:pos x="514" y="118"/>
                  </a:cxn>
                  <a:cxn ang="0">
                    <a:pos x="552" y="69"/>
                  </a:cxn>
                  <a:cxn ang="0">
                    <a:pos x="589" y="13"/>
                  </a:cxn>
                  <a:cxn ang="0">
                    <a:pos x="615" y="16"/>
                  </a:cxn>
                  <a:cxn ang="0">
                    <a:pos x="600" y="49"/>
                  </a:cxn>
                  <a:cxn ang="0">
                    <a:pos x="592" y="124"/>
                  </a:cxn>
                  <a:cxn ang="0">
                    <a:pos x="574" y="186"/>
                  </a:cxn>
                  <a:cxn ang="0">
                    <a:pos x="568" y="282"/>
                  </a:cxn>
                  <a:cxn ang="0">
                    <a:pos x="645" y="325"/>
                  </a:cxn>
                  <a:cxn ang="0">
                    <a:pos x="720" y="277"/>
                  </a:cxn>
                  <a:cxn ang="0">
                    <a:pos x="816" y="253"/>
                  </a:cxn>
                  <a:cxn ang="0">
                    <a:pos x="861" y="279"/>
                  </a:cxn>
                  <a:cxn ang="0">
                    <a:pos x="796" y="324"/>
                  </a:cxn>
                  <a:cxn ang="0">
                    <a:pos x="735" y="352"/>
                  </a:cxn>
                  <a:cxn ang="0">
                    <a:pos x="669" y="409"/>
                  </a:cxn>
                  <a:cxn ang="0">
                    <a:pos x="673" y="510"/>
                  </a:cxn>
                  <a:cxn ang="0">
                    <a:pos x="751" y="535"/>
                  </a:cxn>
                  <a:cxn ang="0">
                    <a:pos x="819" y="577"/>
                  </a:cxn>
                  <a:cxn ang="0">
                    <a:pos x="874" y="606"/>
                  </a:cxn>
                  <a:cxn ang="0">
                    <a:pos x="867" y="637"/>
                  </a:cxn>
                  <a:cxn ang="0">
                    <a:pos x="807" y="618"/>
                  </a:cxn>
                  <a:cxn ang="0">
                    <a:pos x="736" y="592"/>
                  </a:cxn>
                  <a:cxn ang="0">
                    <a:pos x="615" y="588"/>
                  </a:cxn>
                  <a:cxn ang="0">
                    <a:pos x="576" y="628"/>
                  </a:cxn>
                  <a:cxn ang="0">
                    <a:pos x="618" y="723"/>
                  </a:cxn>
                  <a:cxn ang="0">
                    <a:pos x="640" y="807"/>
                  </a:cxn>
                  <a:cxn ang="0">
                    <a:pos x="664" y="889"/>
                  </a:cxn>
                  <a:cxn ang="0">
                    <a:pos x="624" y="870"/>
                  </a:cxn>
                  <a:cxn ang="0">
                    <a:pos x="568" y="789"/>
                  </a:cxn>
                  <a:cxn ang="0">
                    <a:pos x="513" y="708"/>
                  </a:cxn>
                  <a:cxn ang="0">
                    <a:pos x="390" y="730"/>
                  </a:cxn>
                  <a:cxn ang="0">
                    <a:pos x="339" y="838"/>
                  </a:cxn>
                  <a:cxn ang="0">
                    <a:pos x="285" y="915"/>
                  </a:cxn>
                  <a:cxn ang="0">
                    <a:pos x="276" y="867"/>
                  </a:cxn>
                  <a:cxn ang="0">
                    <a:pos x="298" y="766"/>
                  </a:cxn>
                  <a:cxn ang="0">
                    <a:pos x="324" y="664"/>
                  </a:cxn>
                  <a:cxn ang="0">
                    <a:pos x="283" y="583"/>
                  </a:cxn>
                  <a:cxn ang="0">
                    <a:pos x="201" y="619"/>
                  </a:cxn>
                  <a:cxn ang="0">
                    <a:pos x="88" y="655"/>
                  </a:cxn>
                  <a:cxn ang="0">
                    <a:pos x="16" y="655"/>
                  </a:cxn>
                  <a:cxn ang="0">
                    <a:pos x="94" y="606"/>
                  </a:cxn>
                  <a:cxn ang="0">
                    <a:pos x="162" y="567"/>
                  </a:cxn>
                  <a:cxn ang="0">
                    <a:pos x="247" y="504"/>
                  </a:cxn>
                  <a:cxn ang="0">
                    <a:pos x="190" y="390"/>
                  </a:cxn>
                  <a:cxn ang="0">
                    <a:pos x="81" y="355"/>
                  </a:cxn>
                  <a:cxn ang="0">
                    <a:pos x="3" y="307"/>
                  </a:cxn>
                  <a:cxn ang="0">
                    <a:pos x="39" y="286"/>
                  </a:cxn>
                  <a:cxn ang="0">
                    <a:pos x="115" y="306"/>
                  </a:cxn>
                  <a:cxn ang="0">
                    <a:pos x="226" y="327"/>
                  </a:cxn>
                </a:cxnLst>
                <a:rect l="0" t="0" r="r" b="b"/>
                <a:pathLst>
                  <a:path w="890" h="916">
                    <a:moveTo>
                      <a:pt x="279" y="334"/>
                    </a:moveTo>
                    <a:lnTo>
                      <a:pt x="292" y="312"/>
                    </a:lnTo>
                    <a:lnTo>
                      <a:pt x="307" y="292"/>
                    </a:lnTo>
                    <a:lnTo>
                      <a:pt x="324" y="276"/>
                    </a:lnTo>
                    <a:lnTo>
                      <a:pt x="313" y="255"/>
                    </a:lnTo>
                    <a:lnTo>
                      <a:pt x="307" y="234"/>
                    </a:lnTo>
                    <a:lnTo>
                      <a:pt x="288" y="202"/>
                    </a:lnTo>
                    <a:lnTo>
                      <a:pt x="274" y="181"/>
                    </a:lnTo>
                    <a:lnTo>
                      <a:pt x="261" y="159"/>
                    </a:lnTo>
                    <a:lnTo>
                      <a:pt x="256" y="139"/>
                    </a:lnTo>
                    <a:lnTo>
                      <a:pt x="256" y="118"/>
                    </a:lnTo>
                    <a:lnTo>
                      <a:pt x="247" y="91"/>
                    </a:lnTo>
                    <a:lnTo>
                      <a:pt x="237" y="70"/>
                    </a:lnTo>
                    <a:lnTo>
                      <a:pt x="226" y="46"/>
                    </a:lnTo>
                    <a:lnTo>
                      <a:pt x="225" y="24"/>
                    </a:lnTo>
                    <a:lnTo>
                      <a:pt x="232" y="10"/>
                    </a:lnTo>
                    <a:lnTo>
                      <a:pt x="247" y="9"/>
                    </a:lnTo>
                    <a:lnTo>
                      <a:pt x="259" y="21"/>
                    </a:lnTo>
                    <a:lnTo>
                      <a:pt x="270" y="46"/>
                    </a:lnTo>
                    <a:lnTo>
                      <a:pt x="280" y="61"/>
                    </a:lnTo>
                    <a:lnTo>
                      <a:pt x="298" y="82"/>
                    </a:lnTo>
                    <a:lnTo>
                      <a:pt x="309" y="88"/>
                    </a:lnTo>
                    <a:lnTo>
                      <a:pt x="315" y="99"/>
                    </a:lnTo>
                    <a:lnTo>
                      <a:pt x="322" y="118"/>
                    </a:lnTo>
                    <a:lnTo>
                      <a:pt x="330" y="141"/>
                    </a:lnTo>
                    <a:lnTo>
                      <a:pt x="339" y="160"/>
                    </a:lnTo>
                    <a:lnTo>
                      <a:pt x="358" y="180"/>
                    </a:lnTo>
                    <a:lnTo>
                      <a:pt x="379" y="205"/>
                    </a:lnTo>
                    <a:lnTo>
                      <a:pt x="399" y="225"/>
                    </a:lnTo>
                    <a:lnTo>
                      <a:pt x="406" y="240"/>
                    </a:lnTo>
                    <a:lnTo>
                      <a:pt x="474" y="241"/>
                    </a:lnTo>
                    <a:lnTo>
                      <a:pt x="495" y="208"/>
                    </a:lnTo>
                    <a:lnTo>
                      <a:pt x="505" y="184"/>
                    </a:lnTo>
                    <a:lnTo>
                      <a:pt x="507" y="160"/>
                    </a:lnTo>
                    <a:lnTo>
                      <a:pt x="510" y="141"/>
                    </a:lnTo>
                    <a:lnTo>
                      <a:pt x="514" y="118"/>
                    </a:lnTo>
                    <a:lnTo>
                      <a:pt x="529" y="94"/>
                    </a:lnTo>
                    <a:lnTo>
                      <a:pt x="540" y="85"/>
                    </a:lnTo>
                    <a:lnTo>
                      <a:pt x="552" y="69"/>
                    </a:lnTo>
                    <a:lnTo>
                      <a:pt x="561" y="45"/>
                    </a:lnTo>
                    <a:lnTo>
                      <a:pt x="571" y="27"/>
                    </a:lnTo>
                    <a:lnTo>
                      <a:pt x="589" y="13"/>
                    </a:lnTo>
                    <a:lnTo>
                      <a:pt x="604" y="0"/>
                    </a:lnTo>
                    <a:lnTo>
                      <a:pt x="613" y="6"/>
                    </a:lnTo>
                    <a:lnTo>
                      <a:pt x="615" y="16"/>
                    </a:lnTo>
                    <a:lnTo>
                      <a:pt x="606" y="27"/>
                    </a:lnTo>
                    <a:lnTo>
                      <a:pt x="603" y="34"/>
                    </a:lnTo>
                    <a:lnTo>
                      <a:pt x="600" y="49"/>
                    </a:lnTo>
                    <a:lnTo>
                      <a:pt x="600" y="79"/>
                    </a:lnTo>
                    <a:lnTo>
                      <a:pt x="600" y="103"/>
                    </a:lnTo>
                    <a:lnTo>
                      <a:pt x="592" y="124"/>
                    </a:lnTo>
                    <a:lnTo>
                      <a:pt x="583" y="145"/>
                    </a:lnTo>
                    <a:lnTo>
                      <a:pt x="576" y="162"/>
                    </a:lnTo>
                    <a:lnTo>
                      <a:pt x="574" y="186"/>
                    </a:lnTo>
                    <a:lnTo>
                      <a:pt x="574" y="216"/>
                    </a:lnTo>
                    <a:lnTo>
                      <a:pt x="568" y="244"/>
                    </a:lnTo>
                    <a:lnTo>
                      <a:pt x="568" y="282"/>
                    </a:lnTo>
                    <a:lnTo>
                      <a:pt x="588" y="300"/>
                    </a:lnTo>
                    <a:lnTo>
                      <a:pt x="607" y="325"/>
                    </a:lnTo>
                    <a:lnTo>
                      <a:pt x="645" y="325"/>
                    </a:lnTo>
                    <a:lnTo>
                      <a:pt x="678" y="312"/>
                    </a:lnTo>
                    <a:lnTo>
                      <a:pt x="697" y="292"/>
                    </a:lnTo>
                    <a:lnTo>
                      <a:pt x="720" y="277"/>
                    </a:lnTo>
                    <a:lnTo>
                      <a:pt x="777" y="274"/>
                    </a:lnTo>
                    <a:lnTo>
                      <a:pt x="801" y="265"/>
                    </a:lnTo>
                    <a:lnTo>
                      <a:pt x="816" y="253"/>
                    </a:lnTo>
                    <a:lnTo>
                      <a:pt x="859" y="252"/>
                    </a:lnTo>
                    <a:lnTo>
                      <a:pt x="865" y="265"/>
                    </a:lnTo>
                    <a:lnTo>
                      <a:pt x="861" y="279"/>
                    </a:lnTo>
                    <a:lnTo>
                      <a:pt x="843" y="288"/>
                    </a:lnTo>
                    <a:lnTo>
                      <a:pt x="819" y="300"/>
                    </a:lnTo>
                    <a:lnTo>
                      <a:pt x="796" y="324"/>
                    </a:lnTo>
                    <a:lnTo>
                      <a:pt x="786" y="334"/>
                    </a:lnTo>
                    <a:lnTo>
                      <a:pt x="765" y="343"/>
                    </a:lnTo>
                    <a:lnTo>
                      <a:pt x="735" y="352"/>
                    </a:lnTo>
                    <a:lnTo>
                      <a:pt x="714" y="367"/>
                    </a:lnTo>
                    <a:lnTo>
                      <a:pt x="687" y="390"/>
                    </a:lnTo>
                    <a:lnTo>
                      <a:pt x="669" y="409"/>
                    </a:lnTo>
                    <a:lnTo>
                      <a:pt x="649" y="420"/>
                    </a:lnTo>
                    <a:lnTo>
                      <a:pt x="648" y="481"/>
                    </a:lnTo>
                    <a:lnTo>
                      <a:pt x="673" y="510"/>
                    </a:lnTo>
                    <a:lnTo>
                      <a:pt x="703" y="526"/>
                    </a:lnTo>
                    <a:lnTo>
                      <a:pt x="730" y="531"/>
                    </a:lnTo>
                    <a:lnTo>
                      <a:pt x="751" y="535"/>
                    </a:lnTo>
                    <a:lnTo>
                      <a:pt x="777" y="549"/>
                    </a:lnTo>
                    <a:lnTo>
                      <a:pt x="795" y="567"/>
                    </a:lnTo>
                    <a:lnTo>
                      <a:pt x="819" y="577"/>
                    </a:lnTo>
                    <a:lnTo>
                      <a:pt x="846" y="583"/>
                    </a:lnTo>
                    <a:lnTo>
                      <a:pt x="861" y="592"/>
                    </a:lnTo>
                    <a:lnTo>
                      <a:pt x="874" y="606"/>
                    </a:lnTo>
                    <a:lnTo>
                      <a:pt x="889" y="621"/>
                    </a:lnTo>
                    <a:lnTo>
                      <a:pt x="888" y="634"/>
                    </a:lnTo>
                    <a:lnTo>
                      <a:pt x="867" y="637"/>
                    </a:lnTo>
                    <a:lnTo>
                      <a:pt x="853" y="631"/>
                    </a:lnTo>
                    <a:lnTo>
                      <a:pt x="832" y="618"/>
                    </a:lnTo>
                    <a:lnTo>
                      <a:pt x="807" y="618"/>
                    </a:lnTo>
                    <a:lnTo>
                      <a:pt x="780" y="618"/>
                    </a:lnTo>
                    <a:lnTo>
                      <a:pt x="759" y="615"/>
                    </a:lnTo>
                    <a:lnTo>
                      <a:pt x="736" y="592"/>
                    </a:lnTo>
                    <a:lnTo>
                      <a:pt x="718" y="588"/>
                    </a:lnTo>
                    <a:lnTo>
                      <a:pt x="684" y="588"/>
                    </a:lnTo>
                    <a:lnTo>
                      <a:pt x="615" y="588"/>
                    </a:lnTo>
                    <a:lnTo>
                      <a:pt x="604" y="606"/>
                    </a:lnTo>
                    <a:lnTo>
                      <a:pt x="589" y="621"/>
                    </a:lnTo>
                    <a:lnTo>
                      <a:pt x="576" y="628"/>
                    </a:lnTo>
                    <a:lnTo>
                      <a:pt x="580" y="666"/>
                    </a:lnTo>
                    <a:lnTo>
                      <a:pt x="600" y="702"/>
                    </a:lnTo>
                    <a:lnTo>
                      <a:pt x="618" y="723"/>
                    </a:lnTo>
                    <a:lnTo>
                      <a:pt x="630" y="753"/>
                    </a:lnTo>
                    <a:lnTo>
                      <a:pt x="631" y="787"/>
                    </a:lnTo>
                    <a:lnTo>
                      <a:pt x="640" y="807"/>
                    </a:lnTo>
                    <a:lnTo>
                      <a:pt x="654" y="838"/>
                    </a:lnTo>
                    <a:lnTo>
                      <a:pt x="664" y="862"/>
                    </a:lnTo>
                    <a:lnTo>
                      <a:pt x="664" y="889"/>
                    </a:lnTo>
                    <a:lnTo>
                      <a:pt x="654" y="898"/>
                    </a:lnTo>
                    <a:lnTo>
                      <a:pt x="642" y="898"/>
                    </a:lnTo>
                    <a:lnTo>
                      <a:pt x="624" y="870"/>
                    </a:lnTo>
                    <a:lnTo>
                      <a:pt x="612" y="837"/>
                    </a:lnTo>
                    <a:lnTo>
                      <a:pt x="583" y="808"/>
                    </a:lnTo>
                    <a:lnTo>
                      <a:pt x="568" y="789"/>
                    </a:lnTo>
                    <a:lnTo>
                      <a:pt x="556" y="760"/>
                    </a:lnTo>
                    <a:lnTo>
                      <a:pt x="549" y="738"/>
                    </a:lnTo>
                    <a:lnTo>
                      <a:pt x="513" y="708"/>
                    </a:lnTo>
                    <a:lnTo>
                      <a:pt x="489" y="682"/>
                    </a:lnTo>
                    <a:lnTo>
                      <a:pt x="415" y="684"/>
                    </a:lnTo>
                    <a:lnTo>
                      <a:pt x="390" y="730"/>
                    </a:lnTo>
                    <a:lnTo>
                      <a:pt x="372" y="759"/>
                    </a:lnTo>
                    <a:lnTo>
                      <a:pt x="361" y="798"/>
                    </a:lnTo>
                    <a:lnTo>
                      <a:pt x="339" y="838"/>
                    </a:lnTo>
                    <a:lnTo>
                      <a:pt x="316" y="874"/>
                    </a:lnTo>
                    <a:lnTo>
                      <a:pt x="294" y="907"/>
                    </a:lnTo>
                    <a:lnTo>
                      <a:pt x="285" y="915"/>
                    </a:lnTo>
                    <a:lnTo>
                      <a:pt x="268" y="909"/>
                    </a:lnTo>
                    <a:lnTo>
                      <a:pt x="268" y="894"/>
                    </a:lnTo>
                    <a:lnTo>
                      <a:pt x="276" y="867"/>
                    </a:lnTo>
                    <a:lnTo>
                      <a:pt x="291" y="837"/>
                    </a:lnTo>
                    <a:lnTo>
                      <a:pt x="294" y="790"/>
                    </a:lnTo>
                    <a:lnTo>
                      <a:pt x="298" y="766"/>
                    </a:lnTo>
                    <a:lnTo>
                      <a:pt x="313" y="744"/>
                    </a:lnTo>
                    <a:lnTo>
                      <a:pt x="319" y="699"/>
                    </a:lnTo>
                    <a:lnTo>
                      <a:pt x="324" y="664"/>
                    </a:lnTo>
                    <a:lnTo>
                      <a:pt x="336" y="637"/>
                    </a:lnTo>
                    <a:lnTo>
                      <a:pt x="309" y="609"/>
                    </a:lnTo>
                    <a:lnTo>
                      <a:pt x="283" y="583"/>
                    </a:lnTo>
                    <a:lnTo>
                      <a:pt x="271" y="577"/>
                    </a:lnTo>
                    <a:lnTo>
                      <a:pt x="231" y="601"/>
                    </a:lnTo>
                    <a:lnTo>
                      <a:pt x="201" y="619"/>
                    </a:lnTo>
                    <a:lnTo>
                      <a:pt x="162" y="633"/>
                    </a:lnTo>
                    <a:lnTo>
                      <a:pt x="118" y="640"/>
                    </a:lnTo>
                    <a:lnTo>
                      <a:pt x="88" y="655"/>
                    </a:lnTo>
                    <a:lnTo>
                      <a:pt x="63" y="666"/>
                    </a:lnTo>
                    <a:lnTo>
                      <a:pt x="27" y="666"/>
                    </a:lnTo>
                    <a:lnTo>
                      <a:pt x="16" y="655"/>
                    </a:lnTo>
                    <a:lnTo>
                      <a:pt x="30" y="642"/>
                    </a:lnTo>
                    <a:lnTo>
                      <a:pt x="67" y="628"/>
                    </a:lnTo>
                    <a:lnTo>
                      <a:pt x="94" y="606"/>
                    </a:lnTo>
                    <a:lnTo>
                      <a:pt x="120" y="588"/>
                    </a:lnTo>
                    <a:lnTo>
                      <a:pt x="136" y="576"/>
                    </a:lnTo>
                    <a:lnTo>
                      <a:pt x="162" y="567"/>
                    </a:lnTo>
                    <a:lnTo>
                      <a:pt x="204" y="531"/>
                    </a:lnTo>
                    <a:lnTo>
                      <a:pt x="231" y="510"/>
                    </a:lnTo>
                    <a:lnTo>
                      <a:pt x="247" y="504"/>
                    </a:lnTo>
                    <a:lnTo>
                      <a:pt x="250" y="429"/>
                    </a:lnTo>
                    <a:lnTo>
                      <a:pt x="204" y="396"/>
                    </a:lnTo>
                    <a:lnTo>
                      <a:pt x="190" y="390"/>
                    </a:lnTo>
                    <a:lnTo>
                      <a:pt x="129" y="385"/>
                    </a:lnTo>
                    <a:lnTo>
                      <a:pt x="105" y="369"/>
                    </a:lnTo>
                    <a:lnTo>
                      <a:pt x="81" y="355"/>
                    </a:lnTo>
                    <a:lnTo>
                      <a:pt x="63" y="345"/>
                    </a:lnTo>
                    <a:lnTo>
                      <a:pt x="34" y="339"/>
                    </a:lnTo>
                    <a:lnTo>
                      <a:pt x="3" y="307"/>
                    </a:lnTo>
                    <a:lnTo>
                      <a:pt x="0" y="291"/>
                    </a:lnTo>
                    <a:lnTo>
                      <a:pt x="9" y="285"/>
                    </a:lnTo>
                    <a:lnTo>
                      <a:pt x="39" y="286"/>
                    </a:lnTo>
                    <a:lnTo>
                      <a:pt x="67" y="301"/>
                    </a:lnTo>
                    <a:lnTo>
                      <a:pt x="85" y="304"/>
                    </a:lnTo>
                    <a:lnTo>
                      <a:pt x="115" y="306"/>
                    </a:lnTo>
                    <a:lnTo>
                      <a:pt x="148" y="318"/>
                    </a:lnTo>
                    <a:lnTo>
                      <a:pt x="165" y="324"/>
                    </a:lnTo>
                    <a:lnTo>
                      <a:pt x="226" y="327"/>
                    </a:lnTo>
                    <a:lnTo>
                      <a:pt x="258" y="334"/>
                    </a:lnTo>
                    <a:lnTo>
                      <a:pt x="279" y="334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87" name="Freeform 1031"/>
              <p:cNvSpPr>
                <a:spLocks/>
              </p:cNvSpPr>
              <p:nvPr/>
            </p:nvSpPr>
            <p:spPr bwMode="ltGray">
              <a:xfrm>
                <a:off x="6" y="2087"/>
                <a:ext cx="890" cy="916"/>
              </a:xfrm>
              <a:custGeom>
                <a:avLst/>
                <a:gdLst/>
                <a:ahLst/>
                <a:cxnLst>
                  <a:cxn ang="0">
                    <a:pos x="307" y="292"/>
                  </a:cxn>
                  <a:cxn ang="0">
                    <a:pos x="307" y="234"/>
                  </a:cxn>
                  <a:cxn ang="0">
                    <a:pos x="261" y="159"/>
                  </a:cxn>
                  <a:cxn ang="0">
                    <a:pos x="247" y="91"/>
                  </a:cxn>
                  <a:cxn ang="0">
                    <a:pos x="225" y="24"/>
                  </a:cxn>
                  <a:cxn ang="0">
                    <a:pos x="259" y="21"/>
                  </a:cxn>
                  <a:cxn ang="0">
                    <a:pos x="298" y="82"/>
                  </a:cxn>
                  <a:cxn ang="0">
                    <a:pos x="322" y="118"/>
                  </a:cxn>
                  <a:cxn ang="0">
                    <a:pos x="358" y="180"/>
                  </a:cxn>
                  <a:cxn ang="0">
                    <a:pos x="406" y="240"/>
                  </a:cxn>
                  <a:cxn ang="0">
                    <a:pos x="505" y="184"/>
                  </a:cxn>
                  <a:cxn ang="0">
                    <a:pos x="514" y="118"/>
                  </a:cxn>
                  <a:cxn ang="0">
                    <a:pos x="552" y="69"/>
                  </a:cxn>
                  <a:cxn ang="0">
                    <a:pos x="589" y="13"/>
                  </a:cxn>
                  <a:cxn ang="0">
                    <a:pos x="615" y="16"/>
                  </a:cxn>
                  <a:cxn ang="0">
                    <a:pos x="600" y="49"/>
                  </a:cxn>
                  <a:cxn ang="0">
                    <a:pos x="592" y="124"/>
                  </a:cxn>
                  <a:cxn ang="0">
                    <a:pos x="574" y="186"/>
                  </a:cxn>
                  <a:cxn ang="0">
                    <a:pos x="568" y="282"/>
                  </a:cxn>
                  <a:cxn ang="0">
                    <a:pos x="645" y="325"/>
                  </a:cxn>
                  <a:cxn ang="0">
                    <a:pos x="720" y="277"/>
                  </a:cxn>
                  <a:cxn ang="0">
                    <a:pos x="816" y="253"/>
                  </a:cxn>
                  <a:cxn ang="0">
                    <a:pos x="861" y="279"/>
                  </a:cxn>
                  <a:cxn ang="0">
                    <a:pos x="796" y="324"/>
                  </a:cxn>
                  <a:cxn ang="0">
                    <a:pos x="735" y="352"/>
                  </a:cxn>
                  <a:cxn ang="0">
                    <a:pos x="669" y="409"/>
                  </a:cxn>
                  <a:cxn ang="0">
                    <a:pos x="673" y="510"/>
                  </a:cxn>
                  <a:cxn ang="0">
                    <a:pos x="751" y="535"/>
                  </a:cxn>
                  <a:cxn ang="0">
                    <a:pos x="819" y="577"/>
                  </a:cxn>
                  <a:cxn ang="0">
                    <a:pos x="874" y="606"/>
                  </a:cxn>
                  <a:cxn ang="0">
                    <a:pos x="867" y="637"/>
                  </a:cxn>
                  <a:cxn ang="0">
                    <a:pos x="807" y="618"/>
                  </a:cxn>
                  <a:cxn ang="0">
                    <a:pos x="736" y="592"/>
                  </a:cxn>
                  <a:cxn ang="0">
                    <a:pos x="615" y="588"/>
                  </a:cxn>
                  <a:cxn ang="0">
                    <a:pos x="576" y="628"/>
                  </a:cxn>
                  <a:cxn ang="0">
                    <a:pos x="618" y="723"/>
                  </a:cxn>
                  <a:cxn ang="0">
                    <a:pos x="640" y="807"/>
                  </a:cxn>
                  <a:cxn ang="0">
                    <a:pos x="664" y="889"/>
                  </a:cxn>
                  <a:cxn ang="0">
                    <a:pos x="624" y="870"/>
                  </a:cxn>
                  <a:cxn ang="0">
                    <a:pos x="568" y="789"/>
                  </a:cxn>
                  <a:cxn ang="0">
                    <a:pos x="513" y="708"/>
                  </a:cxn>
                  <a:cxn ang="0">
                    <a:pos x="390" y="730"/>
                  </a:cxn>
                  <a:cxn ang="0">
                    <a:pos x="339" y="838"/>
                  </a:cxn>
                  <a:cxn ang="0">
                    <a:pos x="285" y="915"/>
                  </a:cxn>
                  <a:cxn ang="0">
                    <a:pos x="276" y="867"/>
                  </a:cxn>
                  <a:cxn ang="0">
                    <a:pos x="298" y="766"/>
                  </a:cxn>
                  <a:cxn ang="0">
                    <a:pos x="324" y="664"/>
                  </a:cxn>
                  <a:cxn ang="0">
                    <a:pos x="283" y="583"/>
                  </a:cxn>
                  <a:cxn ang="0">
                    <a:pos x="201" y="619"/>
                  </a:cxn>
                  <a:cxn ang="0">
                    <a:pos x="88" y="655"/>
                  </a:cxn>
                  <a:cxn ang="0">
                    <a:pos x="16" y="655"/>
                  </a:cxn>
                  <a:cxn ang="0">
                    <a:pos x="94" y="606"/>
                  </a:cxn>
                  <a:cxn ang="0">
                    <a:pos x="162" y="567"/>
                  </a:cxn>
                  <a:cxn ang="0">
                    <a:pos x="247" y="504"/>
                  </a:cxn>
                  <a:cxn ang="0">
                    <a:pos x="190" y="390"/>
                  </a:cxn>
                  <a:cxn ang="0">
                    <a:pos x="81" y="355"/>
                  </a:cxn>
                  <a:cxn ang="0">
                    <a:pos x="3" y="307"/>
                  </a:cxn>
                  <a:cxn ang="0">
                    <a:pos x="39" y="286"/>
                  </a:cxn>
                  <a:cxn ang="0">
                    <a:pos x="115" y="306"/>
                  </a:cxn>
                  <a:cxn ang="0">
                    <a:pos x="226" y="327"/>
                  </a:cxn>
                </a:cxnLst>
                <a:rect l="0" t="0" r="r" b="b"/>
                <a:pathLst>
                  <a:path w="890" h="916">
                    <a:moveTo>
                      <a:pt x="279" y="334"/>
                    </a:moveTo>
                    <a:lnTo>
                      <a:pt x="292" y="312"/>
                    </a:lnTo>
                    <a:lnTo>
                      <a:pt x="307" y="292"/>
                    </a:lnTo>
                    <a:lnTo>
                      <a:pt x="324" y="276"/>
                    </a:lnTo>
                    <a:lnTo>
                      <a:pt x="313" y="255"/>
                    </a:lnTo>
                    <a:lnTo>
                      <a:pt x="307" y="234"/>
                    </a:lnTo>
                    <a:lnTo>
                      <a:pt x="288" y="202"/>
                    </a:lnTo>
                    <a:lnTo>
                      <a:pt x="274" y="181"/>
                    </a:lnTo>
                    <a:lnTo>
                      <a:pt x="261" y="159"/>
                    </a:lnTo>
                    <a:lnTo>
                      <a:pt x="256" y="139"/>
                    </a:lnTo>
                    <a:lnTo>
                      <a:pt x="256" y="118"/>
                    </a:lnTo>
                    <a:lnTo>
                      <a:pt x="247" y="91"/>
                    </a:lnTo>
                    <a:lnTo>
                      <a:pt x="237" y="70"/>
                    </a:lnTo>
                    <a:lnTo>
                      <a:pt x="226" y="46"/>
                    </a:lnTo>
                    <a:lnTo>
                      <a:pt x="225" y="24"/>
                    </a:lnTo>
                    <a:lnTo>
                      <a:pt x="232" y="10"/>
                    </a:lnTo>
                    <a:lnTo>
                      <a:pt x="247" y="9"/>
                    </a:lnTo>
                    <a:lnTo>
                      <a:pt x="259" y="21"/>
                    </a:lnTo>
                    <a:lnTo>
                      <a:pt x="270" y="46"/>
                    </a:lnTo>
                    <a:lnTo>
                      <a:pt x="280" y="61"/>
                    </a:lnTo>
                    <a:lnTo>
                      <a:pt x="298" y="82"/>
                    </a:lnTo>
                    <a:lnTo>
                      <a:pt x="309" y="88"/>
                    </a:lnTo>
                    <a:lnTo>
                      <a:pt x="315" y="99"/>
                    </a:lnTo>
                    <a:lnTo>
                      <a:pt x="322" y="118"/>
                    </a:lnTo>
                    <a:lnTo>
                      <a:pt x="330" y="141"/>
                    </a:lnTo>
                    <a:lnTo>
                      <a:pt x="339" y="160"/>
                    </a:lnTo>
                    <a:lnTo>
                      <a:pt x="358" y="180"/>
                    </a:lnTo>
                    <a:lnTo>
                      <a:pt x="379" y="205"/>
                    </a:lnTo>
                    <a:lnTo>
                      <a:pt x="399" y="225"/>
                    </a:lnTo>
                    <a:lnTo>
                      <a:pt x="406" y="240"/>
                    </a:lnTo>
                    <a:lnTo>
                      <a:pt x="474" y="241"/>
                    </a:lnTo>
                    <a:lnTo>
                      <a:pt x="495" y="208"/>
                    </a:lnTo>
                    <a:lnTo>
                      <a:pt x="505" y="184"/>
                    </a:lnTo>
                    <a:lnTo>
                      <a:pt x="507" y="160"/>
                    </a:lnTo>
                    <a:lnTo>
                      <a:pt x="510" y="141"/>
                    </a:lnTo>
                    <a:lnTo>
                      <a:pt x="514" y="118"/>
                    </a:lnTo>
                    <a:lnTo>
                      <a:pt x="529" y="94"/>
                    </a:lnTo>
                    <a:lnTo>
                      <a:pt x="540" y="85"/>
                    </a:lnTo>
                    <a:lnTo>
                      <a:pt x="552" y="69"/>
                    </a:lnTo>
                    <a:lnTo>
                      <a:pt x="561" y="45"/>
                    </a:lnTo>
                    <a:lnTo>
                      <a:pt x="571" y="27"/>
                    </a:lnTo>
                    <a:lnTo>
                      <a:pt x="589" y="13"/>
                    </a:lnTo>
                    <a:lnTo>
                      <a:pt x="604" y="0"/>
                    </a:lnTo>
                    <a:lnTo>
                      <a:pt x="613" y="6"/>
                    </a:lnTo>
                    <a:lnTo>
                      <a:pt x="615" y="16"/>
                    </a:lnTo>
                    <a:lnTo>
                      <a:pt x="606" y="27"/>
                    </a:lnTo>
                    <a:lnTo>
                      <a:pt x="603" y="34"/>
                    </a:lnTo>
                    <a:lnTo>
                      <a:pt x="600" y="49"/>
                    </a:lnTo>
                    <a:lnTo>
                      <a:pt x="600" y="79"/>
                    </a:lnTo>
                    <a:lnTo>
                      <a:pt x="600" y="103"/>
                    </a:lnTo>
                    <a:lnTo>
                      <a:pt x="592" y="124"/>
                    </a:lnTo>
                    <a:lnTo>
                      <a:pt x="583" y="145"/>
                    </a:lnTo>
                    <a:lnTo>
                      <a:pt x="576" y="162"/>
                    </a:lnTo>
                    <a:lnTo>
                      <a:pt x="574" y="186"/>
                    </a:lnTo>
                    <a:lnTo>
                      <a:pt x="574" y="216"/>
                    </a:lnTo>
                    <a:lnTo>
                      <a:pt x="568" y="244"/>
                    </a:lnTo>
                    <a:lnTo>
                      <a:pt x="568" y="282"/>
                    </a:lnTo>
                    <a:lnTo>
                      <a:pt x="588" y="300"/>
                    </a:lnTo>
                    <a:lnTo>
                      <a:pt x="607" y="325"/>
                    </a:lnTo>
                    <a:lnTo>
                      <a:pt x="645" y="325"/>
                    </a:lnTo>
                    <a:lnTo>
                      <a:pt x="678" y="312"/>
                    </a:lnTo>
                    <a:lnTo>
                      <a:pt x="697" y="292"/>
                    </a:lnTo>
                    <a:lnTo>
                      <a:pt x="720" y="277"/>
                    </a:lnTo>
                    <a:lnTo>
                      <a:pt x="777" y="274"/>
                    </a:lnTo>
                    <a:lnTo>
                      <a:pt x="801" y="265"/>
                    </a:lnTo>
                    <a:lnTo>
                      <a:pt x="816" y="253"/>
                    </a:lnTo>
                    <a:lnTo>
                      <a:pt x="859" y="252"/>
                    </a:lnTo>
                    <a:lnTo>
                      <a:pt x="865" y="265"/>
                    </a:lnTo>
                    <a:lnTo>
                      <a:pt x="861" y="279"/>
                    </a:lnTo>
                    <a:lnTo>
                      <a:pt x="843" y="288"/>
                    </a:lnTo>
                    <a:lnTo>
                      <a:pt x="819" y="300"/>
                    </a:lnTo>
                    <a:lnTo>
                      <a:pt x="796" y="324"/>
                    </a:lnTo>
                    <a:lnTo>
                      <a:pt x="786" y="334"/>
                    </a:lnTo>
                    <a:lnTo>
                      <a:pt x="765" y="343"/>
                    </a:lnTo>
                    <a:lnTo>
                      <a:pt x="735" y="352"/>
                    </a:lnTo>
                    <a:lnTo>
                      <a:pt x="714" y="367"/>
                    </a:lnTo>
                    <a:lnTo>
                      <a:pt x="687" y="390"/>
                    </a:lnTo>
                    <a:lnTo>
                      <a:pt x="669" y="409"/>
                    </a:lnTo>
                    <a:lnTo>
                      <a:pt x="649" y="420"/>
                    </a:lnTo>
                    <a:lnTo>
                      <a:pt x="648" y="481"/>
                    </a:lnTo>
                    <a:lnTo>
                      <a:pt x="673" y="510"/>
                    </a:lnTo>
                    <a:lnTo>
                      <a:pt x="703" y="526"/>
                    </a:lnTo>
                    <a:lnTo>
                      <a:pt x="730" y="531"/>
                    </a:lnTo>
                    <a:lnTo>
                      <a:pt x="751" y="535"/>
                    </a:lnTo>
                    <a:lnTo>
                      <a:pt x="777" y="549"/>
                    </a:lnTo>
                    <a:lnTo>
                      <a:pt x="795" y="567"/>
                    </a:lnTo>
                    <a:lnTo>
                      <a:pt x="819" y="577"/>
                    </a:lnTo>
                    <a:lnTo>
                      <a:pt x="846" y="583"/>
                    </a:lnTo>
                    <a:lnTo>
                      <a:pt x="861" y="592"/>
                    </a:lnTo>
                    <a:lnTo>
                      <a:pt x="874" y="606"/>
                    </a:lnTo>
                    <a:lnTo>
                      <a:pt x="889" y="621"/>
                    </a:lnTo>
                    <a:lnTo>
                      <a:pt x="888" y="634"/>
                    </a:lnTo>
                    <a:lnTo>
                      <a:pt x="867" y="637"/>
                    </a:lnTo>
                    <a:lnTo>
                      <a:pt x="853" y="631"/>
                    </a:lnTo>
                    <a:lnTo>
                      <a:pt x="832" y="618"/>
                    </a:lnTo>
                    <a:lnTo>
                      <a:pt x="807" y="618"/>
                    </a:lnTo>
                    <a:lnTo>
                      <a:pt x="780" y="618"/>
                    </a:lnTo>
                    <a:lnTo>
                      <a:pt x="759" y="615"/>
                    </a:lnTo>
                    <a:lnTo>
                      <a:pt x="736" y="592"/>
                    </a:lnTo>
                    <a:lnTo>
                      <a:pt x="718" y="588"/>
                    </a:lnTo>
                    <a:lnTo>
                      <a:pt x="684" y="588"/>
                    </a:lnTo>
                    <a:lnTo>
                      <a:pt x="615" y="588"/>
                    </a:lnTo>
                    <a:lnTo>
                      <a:pt x="604" y="606"/>
                    </a:lnTo>
                    <a:lnTo>
                      <a:pt x="589" y="621"/>
                    </a:lnTo>
                    <a:lnTo>
                      <a:pt x="576" y="628"/>
                    </a:lnTo>
                    <a:lnTo>
                      <a:pt x="580" y="666"/>
                    </a:lnTo>
                    <a:lnTo>
                      <a:pt x="600" y="702"/>
                    </a:lnTo>
                    <a:lnTo>
                      <a:pt x="618" y="723"/>
                    </a:lnTo>
                    <a:lnTo>
                      <a:pt x="630" y="753"/>
                    </a:lnTo>
                    <a:lnTo>
                      <a:pt x="631" y="787"/>
                    </a:lnTo>
                    <a:lnTo>
                      <a:pt x="640" y="807"/>
                    </a:lnTo>
                    <a:lnTo>
                      <a:pt x="654" y="838"/>
                    </a:lnTo>
                    <a:lnTo>
                      <a:pt x="664" y="862"/>
                    </a:lnTo>
                    <a:lnTo>
                      <a:pt x="664" y="889"/>
                    </a:lnTo>
                    <a:lnTo>
                      <a:pt x="654" y="898"/>
                    </a:lnTo>
                    <a:lnTo>
                      <a:pt x="642" y="898"/>
                    </a:lnTo>
                    <a:lnTo>
                      <a:pt x="624" y="870"/>
                    </a:lnTo>
                    <a:lnTo>
                      <a:pt x="612" y="837"/>
                    </a:lnTo>
                    <a:lnTo>
                      <a:pt x="583" y="808"/>
                    </a:lnTo>
                    <a:lnTo>
                      <a:pt x="568" y="789"/>
                    </a:lnTo>
                    <a:lnTo>
                      <a:pt x="556" y="760"/>
                    </a:lnTo>
                    <a:lnTo>
                      <a:pt x="549" y="738"/>
                    </a:lnTo>
                    <a:lnTo>
                      <a:pt x="513" y="708"/>
                    </a:lnTo>
                    <a:lnTo>
                      <a:pt x="489" y="682"/>
                    </a:lnTo>
                    <a:lnTo>
                      <a:pt x="415" y="684"/>
                    </a:lnTo>
                    <a:lnTo>
                      <a:pt x="390" y="730"/>
                    </a:lnTo>
                    <a:lnTo>
                      <a:pt x="372" y="759"/>
                    </a:lnTo>
                    <a:lnTo>
                      <a:pt x="361" y="798"/>
                    </a:lnTo>
                    <a:lnTo>
                      <a:pt x="339" y="838"/>
                    </a:lnTo>
                    <a:lnTo>
                      <a:pt x="316" y="874"/>
                    </a:lnTo>
                    <a:lnTo>
                      <a:pt x="294" y="907"/>
                    </a:lnTo>
                    <a:lnTo>
                      <a:pt x="285" y="915"/>
                    </a:lnTo>
                    <a:lnTo>
                      <a:pt x="268" y="909"/>
                    </a:lnTo>
                    <a:lnTo>
                      <a:pt x="268" y="894"/>
                    </a:lnTo>
                    <a:lnTo>
                      <a:pt x="276" y="867"/>
                    </a:lnTo>
                    <a:lnTo>
                      <a:pt x="291" y="837"/>
                    </a:lnTo>
                    <a:lnTo>
                      <a:pt x="294" y="790"/>
                    </a:lnTo>
                    <a:lnTo>
                      <a:pt x="298" y="766"/>
                    </a:lnTo>
                    <a:lnTo>
                      <a:pt x="313" y="744"/>
                    </a:lnTo>
                    <a:lnTo>
                      <a:pt x="319" y="699"/>
                    </a:lnTo>
                    <a:lnTo>
                      <a:pt x="324" y="664"/>
                    </a:lnTo>
                    <a:lnTo>
                      <a:pt x="336" y="637"/>
                    </a:lnTo>
                    <a:lnTo>
                      <a:pt x="309" y="609"/>
                    </a:lnTo>
                    <a:lnTo>
                      <a:pt x="283" y="583"/>
                    </a:lnTo>
                    <a:lnTo>
                      <a:pt x="271" y="577"/>
                    </a:lnTo>
                    <a:lnTo>
                      <a:pt x="231" y="601"/>
                    </a:lnTo>
                    <a:lnTo>
                      <a:pt x="201" y="619"/>
                    </a:lnTo>
                    <a:lnTo>
                      <a:pt x="162" y="633"/>
                    </a:lnTo>
                    <a:lnTo>
                      <a:pt x="118" y="640"/>
                    </a:lnTo>
                    <a:lnTo>
                      <a:pt x="88" y="655"/>
                    </a:lnTo>
                    <a:lnTo>
                      <a:pt x="63" y="666"/>
                    </a:lnTo>
                    <a:lnTo>
                      <a:pt x="27" y="666"/>
                    </a:lnTo>
                    <a:lnTo>
                      <a:pt x="16" y="655"/>
                    </a:lnTo>
                    <a:lnTo>
                      <a:pt x="30" y="642"/>
                    </a:lnTo>
                    <a:lnTo>
                      <a:pt x="67" y="628"/>
                    </a:lnTo>
                    <a:lnTo>
                      <a:pt x="94" y="606"/>
                    </a:lnTo>
                    <a:lnTo>
                      <a:pt x="120" y="588"/>
                    </a:lnTo>
                    <a:lnTo>
                      <a:pt x="136" y="576"/>
                    </a:lnTo>
                    <a:lnTo>
                      <a:pt x="162" y="567"/>
                    </a:lnTo>
                    <a:lnTo>
                      <a:pt x="204" y="531"/>
                    </a:lnTo>
                    <a:lnTo>
                      <a:pt x="231" y="510"/>
                    </a:lnTo>
                    <a:lnTo>
                      <a:pt x="247" y="504"/>
                    </a:lnTo>
                    <a:lnTo>
                      <a:pt x="250" y="429"/>
                    </a:lnTo>
                    <a:lnTo>
                      <a:pt x="204" y="396"/>
                    </a:lnTo>
                    <a:lnTo>
                      <a:pt x="190" y="390"/>
                    </a:lnTo>
                    <a:lnTo>
                      <a:pt x="129" y="385"/>
                    </a:lnTo>
                    <a:lnTo>
                      <a:pt x="105" y="369"/>
                    </a:lnTo>
                    <a:lnTo>
                      <a:pt x="81" y="355"/>
                    </a:lnTo>
                    <a:lnTo>
                      <a:pt x="63" y="345"/>
                    </a:lnTo>
                    <a:lnTo>
                      <a:pt x="34" y="339"/>
                    </a:lnTo>
                    <a:lnTo>
                      <a:pt x="3" y="307"/>
                    </a:lnTo>
                    <a:lnTo>
                      <a:pt x="0" y="291"/>
                    </a:lnTo>
                    <a:lnTo>
                      <a:pt x="9" y="285"/>
                    </a:lnTo>
                    <a:lnTo>
                      <a:pt x="39" y="286"/>
                    </a:lnTo>
                    <a:lnTo>
                      <a:pt x="67" y="301"/>
                    </a:lnTo>
                    <a:lnTo>
                      <a:pt x="85" y="304"/>
                    </a:lnTo>
                    <a:lnTo>
                      <a:pt x="115" y="306"/>
                    </a:lnTo>
                    <a:lnTo>
                      <a:pt x="148" y="318"/>
                    </a:lnTo>
                    <a:lnTo>
                      <a:pt x="165" y="324"/>
                    </a:lnTo>
                    <a:lnTo>
                      <a:pt x="226" y="327"/>
                    </a:lnTo>
                    <a:lnTo>
                      <a:pt x="258" y="334"/>
                    </a:lnTo>
                    <a:lnTo>
                      <a:pt x="279" y="334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88" name="Freeform 1032"/>
              <p:cNvSpPr>
                <a:spLocks/>
              </p:cNvSpPr>
              <p:nvPr/>
            </p:nvSpPr>
            <p:spPr bwMode="ltGray">
              <a:xfrm>
                <a:off x="6" y="3160"/>
                <a:ext cx="890" cy="916"/>
              </a:xfrm>
              <a:custGeom>
                <a:avLst/>
                <a:gdLst/>
                <a:ahLst/>
                <a:cxnLst>
                  <a:cxn ang="0">
                    <a:pos x="307" y="292"/>
                  </a:cxn>
                  <a:cxn ang="0">
                    <a:pos x="307" y="234"/>
                  </a:cxn>
                  <a:cxn ang="0">
                    <a:pos x="261" y="159"/>
                  </a:cxn>
                  <a:cxn ang="0">
                    <a:pos x="247" y="91"/>
                  </a:cxn>
                  <a:cxn ang="0">
                    <a:pos x="225" y="24"/>
                  </a:cxn>
                  <a:cxn ang="0">
                    <a:pos x="259" y="21"/>
                  </a:cxn>
                  <a:cxn ang="0">
                    <a:pos x="298" y="82"/>
                  </a:cxn>
                  <a:cxn ang="0">
                    <a:pos x="322" y="118"/>
                  </a:cxn>
                  <a:cxn ang="0">
                    <a:pos x="358" y="180"/>
                  </a:cxn>
                  <a:cxn ang="0">
                    <a:pos x="406" y="240"/>
                  </a:cxn>
                  <a:cxn ang="0">
                    <a:pos x="505" y="184"/>
                  </a:cxn>
                  <a:cxn ang="0">
                    <a:pos x="514" y="118"/>
                  </a:cxn>
                  <a:cxn ang="0">
                    <a:pos x="552" y="69"/>
                  </a:cxn>
                  <a:cxn ang="0">
                    <a:pos x="589" y="13"/>
                  </a:cxn>
                  <a:cxn ang="0">
                    <a:pos x="615" y="16"/>
                  </a:cxn>
                  <a:cxn ang="0">
                    <a:pos x="600" y="49"/>
                  </a:cxn>
                  <a:cxn ang="0">
                    <a:pos x="592" y="124"/>
                  </a:cxn>
                  <a:cxn ang="0">
                    <a:pos x="574" y="186"/>
                  </a:cxn>
                  <a:cxn ang="0">
                    <a:pos x="568" y="282"/>
                  </a:cxn>
                  <a:cxn ang="0">
                    <a:pos x="645" y="325"/>
                  </a:cxn>
                  <a:cxn ang="0">
                    <a:pos x="720" y="277"/>
                  </a:cxn>
                  <a:cxn ang="0">
                    <a:pos x="816" y="253"/>
                  </a:cxn>
                  <a:cxn ang="0">
                    <a:pos x="861" y="279"/>
                  </a:cxn>
                  <a:cxn ang="0">
                    <a:pos x="796" y="324"/>
                  </a:cxn>
                  <a:cxn ang="0">
                    <a:pos x="735" y="352"/>
                  </a:cxn>
                  <a:cxn ang="0">
                    <a:pos x="669" y="409"/>
                  </a:cxn>
                  <a:cxn ang="0">
                    <a:pos x="673" y="510"/>
                  </a:cxn>
                  <a:cxn ang="0">
                    <a:pos x="751" y="535"/>
                  </a:cxn>
                  <a:cxn ang="0">
                    <a:pos x="819" y="577"/>
                  </a:cxn>
                  <a:cxn ang="0">
                    <a:pos x="874" y="606"/>
                  </a:cxn>
                  <a:cxn ang="0">
                    <a:pos x="867" y="637"/>
                  </a:cxn>
                  <a:cxn ang="0">
                    <a:pos x="807" y="618"/>
                  </a:cxn>
                  <a:cxn ang="0">
                    <a:pos x="736" y="592"/>
                  </a:cxn>
                  <a:cxn ang="0">
                    <a:pos x="615" y="588"/>
                  </a:cxn>
                  <a:cxn ang="0">
                    <a:pos x="576" y="628"/>
                  </a:cxn>
                  <a:cxn ang="0">
                    <a:pos x="618" y="723"/>
                  </a:cxn>
                  <a:cxn ang="0">
                    <a:pos x="640" y="807"/>
                  </a:cxn>
                  <a:cxn ang="0">
                    <a:pos x="664" y="889"/>
                  </a:cxn>
                  <a:cxn ang="0">
                    <a:pos x="624" y="870"/>
                  </a:cxn>
                  <a:cxn ang="0">
                    <a:pos x="568" y="789"/>
                  </a:cxn>
                  <a:cxn ang="0">
                    <a:pos x="513" y="708"/>
                  </a:cxn>
                  <a:cxn ang="0">
                    <a:pos x="390" y="730"/>
                  </a:cxn>
                  <a:cxn ang="0">
                    <a:pos x="339" y="838"/>
                  </a:cxn>
                  <a:cxn ang="0">
                    <a:pos x="285" y="915"/>
                  </a:cxn>
                  <a:cxn ang="0">
                    <a:pos x="276" y="867"/>
                  </a:cxn>
                  <a:cxn ang="0">
                    <a:pos x="298" y="766"/>
                  </a:cxn>
                  <a:cxn ang="0">
                    <a:pos x="324" y="664"/>
                  </a:cxn>
                  <a:cxn ang="0">
                    <a:pos x="283" y="583"/>
                  </a:cxn>
                  <a:cxn ang="0">
                    <a:pos x="201" y="619"/>
                  </a:cxn>
                  <a:cxn ang="0">
                    <a:pos x="88" y="655"/>
                  </a:cxn>
                  <a:cxn ang="0">
                    <a:pos x="16" y="655"/>
                  </a:cxn>
                  <a:cxn ang="0">
                    <a:pos x="94" y="606"/>
                  </a:cxn>
                  <a:cxn ang="0">
                    <a:pos x="162" y="567"/>
                  </a:cxn>
                  <a:cxn ang="0">
                    <a:pos x="247" y="504"/>
                  </a:cxn>
                  <a:cxn ang="0">
                    <a:pos x="190" y="390"/>
                  </a:cxn>
                  <a:cxn ang="0">
                    <a:pos x="81" y="355"/>
                  </a:cxn>
                  <a:cxn ang="0">
                    <a:pos x="3" y="307"/>
                  </a:cxn>
                  <a:cxn ang="0">
                    <a:pos x="39" y="286"/>
                  </a:cxn>
                  <a:cxn ang="0">
                    <a:pos x="115" y="306"/>
                  </a:cxn>
                  <a:cxn ang="0">
                    <a:pos x="226" y="327"/>
                  </a:cxn>
                </a:cxnLst>
                <a:rect l="0" t="0" r="r" b="b"/>
                <a:pathLst>
                  <a:path w="890" h="916">
                    <a:moveTo>
                      <a:pt x="279" y="334"/>
                    </a:moveTo>
                    <a:lnTo>
                      <a:pt x="292" y="312"/>
                    </a:lnTo>
                    <a:lnTo>
                      <a:pt x="307" y="292"/>
                    </a:lnTo>
                    <a:lnTo>
                      <a:pt x="324" y="276"/>
                    </a:lnTo>
                    <a:lnTo>
                      <a:pt x="313" y="255"/>
                    </a:lnTo>
                    <a:lnTo>
                      <a:pt x="307" y="234"/>
                    </a:lnTo>
                    <a:lnTo>
                      <a:pt x="288" y="202"/>
                    </a:lnTo>
                    <a:lnTo>
                      <a:pt x="274" y="181"/>
                    </a:lnTo>
                    <a:lnTo>
                      <a:pt x="261" y="159"/>
                    </a:lnTo>
                    <a:lnTo>
                      <a:pt x="256" y="139"/>
                    </a:lnTo>
                    <a:lnTo>
                      <a:pt x="256" y="118"/>
                    </a:lnTo>
                    <a:lnTo>
                      <a:pt x="247" y="91"/>
                    </a:lnTo>
                    <a:lnTo>
                      <a:pt x="237" y="70"/>
                    </a:lnTo>
                    <a:lnTo>
                      <a:pt x="226" y="46"/>
                    </a:lnTo>
                    <a:lnTo>
                      <a:pt x="225" y="24"/>
                    </a:lnTo>
                    <a:lnTo>
                      <a:pt x="232" y="10"/>
                    </a:lnTo>
                    <a:lnTo>
                      <a:pt x="247" y="9"/>
                    </a:lnTo>
                    <a:lnTo>
                      <a:pt x="259" y="21"/>
                    </a:lnTo>
                    <a:lnTo>
                      <a:pt x="270" y="46"/>
                    </a:lnTo>
                    <a:lnTo>
                      <a:pt x="280" y="61"/>
                    </a:lnTo>
                    <a:lnTo>
                      <a:pt x="298" y="82"/>
                    </a:lnTo>
                    <a:lnTo>
                      <a:pt x="309" y="88"/>
                    </a:lnTo>
                    <a:lnTo>
                      <a:pt x="315" y="99"/>
                    </a:lnTo>
                    <a:lnTo>
                      <a:pt x="322" y="118"/>
                    </a:lnTo>
                    <a:lnTo>
                      <a:pt x="330" y="141"/>
                    </a:lnTo>
                    <a:lnTo>
                      <a:pt x="339" y="160"/>
                    </a:lnTo>
                    <a:lnTo>
                      <a:pt x="358" y="180"/>
                    </a:lnTo>
                    <a:lnTo>
                      <a:pt x="379" y="205"/>
                    </a:lnTo>
                    <a:lnTo>
                      <a:pt x="399" y="225"/>
                    </a:lnTo>
                    <a:lnTo>
                      <a:pt x="406" y="240"/>
                    </a:lnTo>
                    <a:lnTo>
                      <a:pt x="474" y="241"/>
                    </a:lnTo>
                    <a:lnTo>
                      <a:pt x="495" y="208"/>
                    </a:lnTo>
                    <a:lnTo>
                      <a:pt x="505" y="184"/>
                    </a:lnTo>
                    <a:lnTo>
                      <a:pt x="507" y="160"/>
                    </a:lnTo>
                    <a:lnTo>
                      <a:pt x="510" y="141"/>
                    </a:lnTo>
                    <a:lnTo>
                      <a:pt x="514" y="118"/>
                    </a:lnTo>
                    <a:lnTo>
                      <a:pt x="529" y="94"/>
                    </a:lnTo>
                    <a:lnTo>
                      <a:pt x="540" y="85"/>
                    </a:lnTo>
                    <a:lnTo>
                      <a:pt x="552" y="69"/>
                    </a:lnTo>
                    <a:lnTo>
                      <a:pt x="561" y="45"/>
                    </a:lnTo>
                    <a:lnTo>
                      <a:pt x="571" y="27"/>
                    </a:lnTo>
                    <a:lnTo>
                      <a:pt x="589" y="13"/>
                    </a:lnTo>
                    <a:lnTo>
                      <a:pt x="604" y="0"/>
                    </a:lnTo>
                    <a:lnTo>
                      <a:pt x="613" y="6"/>
                    </a:lnTo>
                    <a:lnTo>
                      <a:pt x="615" y="16"/>
                    </a:lnTo>
                    <a:lnTo>
                      <a:pt x="606" y="27"/>
                    </a:lnTo>
                    <a:lnTo>
                      <a:pt x="603" y="34"/>
                    </a:lnTo>
                    <a:lnTo>
                      <a:pt x="600" y="49"/>
                    </a:lnTo>
                    <a:lnTo>
                      <a:pt x="600" y="79"/>
                    </a:lnTo>
                    <a:lnTo>
                      <a:pt x="600" y="103"/>
                    </a:lnTo>
                    <a:lnTo>
                      <a:pt x="592" y="124"/>
                    </a:lnTo>
                    <a:lnTo>
                      <a:pt x="583" y="145"/>
                    </a:lnTo>
                    <a:lnTo>
                      <a:pt x="576" y="162"/>
                    </a:lnTo>
                    <a:lnTo>
                      <a:pt x="574" y="186"/>
                    </a:lnTo>
                    <a:lnTo>
                      <a:pt x="574" y="216"/>
                    </a:lnTo>
                    <a:lnTo>
                      <a:pt x="568" y="244"/>
                    </a:lnTo>
                    <a:lnTo>
                      <a:pt x="568" y="282"/>
                    </a:lnTo>
                    <a:lnTo>
                      <a:pt x="588" y="300"/>
                    </a:lnTo>
                    <a:lnTo>
                      <a:pt x="607" y="325"/>
                    </a:lnTo>
                    <a:lnTo>
                      <a:pt x="645" y="325"/>
                    </a:lnTo>
                    <a:lnTo>
                      <a:pt x="678" y="312"/>
                    </a:lnTo>
                    <a:lnTo>
                      <a:pt x="697" y="292"/>
                    </a:lnTo>
                    <a:lnTo>
                      <a:pt x="720" y="277"/>
                    </a:lnTo>
                    <a:lnTo>
                      <a:pt x="777" y="274"/>
                    </a:lnTo>
                    <a:lnTo>
                      <a:pt x="801" y="265"/>
                    </a:lnTo>
                    <a:lnTo>
                      <a:pt x="816" y="253"/>
                    </a:lnTo>
                    <a:lnTo>
                      <a:pt x="859" y="252"/>
                    </a:lnTo>
                    <a:lnTo>
                      <a:pt x="865" y="265"/>
                    </a:lnTo>
                    <a:lnTo>
                      <a:pt x="861" y="279"/>
                    </a:lnTo>
                    <a:lnTo>
                      <a:pt x="843" y="288"/>
                    </a:lnTo>
                    <a:lnTo>
                      <a:pt x="819" y="300"/>
                    </a:lnTo>
                    <a:lnTo>
                      <a:pt x="796" y="324"/>
                    </a:lnTo>
                    <a:lnTo>
                      <a:pt x="786" y="334"/>
                    </a:lnTo>
                    <a:lnTo>
                      <a:pt x="765" y="343"/>
                    </a:lnTo>
                    <a:lnTo>
                      <a:pt x="735" y="352"/>
                    </a:lnTo>
                    <a:lnTo>
                      <a:pt x="714" y="367"/>
                    </a:lnTo>
                    <a:lnTo>
                      <a:pt x="687" y="390"/>
                    </a:lnTo>
                    <a:lnTo>
                      <a:pt x="669" y="409"/>
                    </a:lnTo>
                    <a:lnTo>
                      <a:pt x="649" y="420"/>
                    </a:lnTo>
                    <a:lnTo>
                      <a:pt x="648" y="481"/>
                    </a:lnTo>
                    <a:lnTo>
                      <a:pt x="673" y="510"/>
                    </a:lnTo>
                    <a:lnTo>
                      <a:pt x="703" y="526"/>
                    </a:lnTo>
                    <a:lnTo>
                      <a:pt x="730" y="531"/>
                    </a:lnTo>
                    <a:lnTo>
                      <a:pt x="751" y="535"/>
                    </a:lnTo>
                    <a:lnTo>
                      <a:pt x="777" y="549"/>
                    </a:lnTo>
                    <a:lnTo>
                      <a:pt x="795" y="567"/>
                    </a:lnTo>
                    <a:lnTo>
                      <a:pt x="819" y="577"/>
                    </a:lnTo>
                    <a:lnTo>
                      <a:pt x="846" y="583"/>
                    </a:lnTo>
                    <a:lnTo>
                      <a:pt x="861" y="592"/>
                    </a:lnTo>
                    <a:lnTo>
                      <a:pt x="874" y="606"/>
                    </a:lnTo>
                    <a:lnTo>
                      <a:pt x="889" y="621"/>
                    </a:lnTo>
                    <a:lnTo>
                      <a:pt x="888" y="634"/>
                    </a:lnTo>
                    <a:lnTo>
                      <a:pt x="867" y="637"/>
                    </a:lnTo>
                    <a:lnTo>
                      <a:pt x="853" y="631"/>
                    </a:lnTo>
                    <a:lnTo>
                      <a:pt x="832" y="618"/>
                    </a:lnTo>
                    <a:lnTo>
                      <a:pt x="807" y="618"/>
                    </a:lnTo>
                    <a:lnTo>
                      <a:pt x="780" y="618"/>
                    </a:lnTo>
                    <a:lnTo>
                      <a:pt x="759" y="615"/>
                    </a:lnTo>
                    <a:lnTo>
                      <a:pt x="736" y="592"/>
                    </a:lnTo>
                    <a:lnTo>
                      <a:pt x="718" y="588"/>
                    </a:lnTo>
                    <a:lnTo>
                      <a:pt x="684" y="588"/>
                    </a:lnTo>
                    <a:lnTo>
                      <a:pt x="615" y="588"/>
                    </a:lnTo>
                    <a:lnTo>
                      <a:pt x="604" y="606"/>
                    </a:lnTo>
                    <a:lnTo>
                      <a:pt x="589" y="621"/>
                    </a:lnTo>
                    <a:lnTo>
                      <a:pt x="576" y="628"/>
                    </a:lnTo>
                    <a:lnTo>
                      <a:pt x="580" y="666"/>
                    </a:lnTo>
                    <a:lnTo>
                      <a:pt x="600" y="702"/>
                    </a:lnTo>
                    <a:lnTo>
                      <a:pt x="618" y="723"/>
                    </a:lnTo>
                    <a:lnTo>
                      <a:pt x="630" y="753"/>
                    </a:lnTo>
                    <a:lnTo>
                      <a:pt x="631" y="787"/>
                    </a:lnTo>
                    <a:lnTo>
                      <a:pt x="640" y="807"/>
                    </a:lnTo>
                    <a:lnTo>
                      <a:pt x="654" y="838"/>
                    </a:lnTo>
                    <a:lnTo>
                      <a:pt x="664" y="862"/>
                    </a:lnTo>
                    <a:lnTo>
                      <a:pt x="664" y="889"/>
                    </a:lnTo>
                    <a:lnTo>
                      <a:pt x="654" y="898"/>
                    </a:lnTo>
                    <a:lnTo>
                      <a:pt x="642" y="898"/>
                    </a:lnTo>
                    <a:lnTo>
                      <a:pt x="624" y="870"/>
                    </a:lnTo>
                    <a:lnTo>
                      <a:pt x="612" y="837"/>
                    </a:lnTo>
                    <a:lnTo>
                      <a:pt x="583" y="808"/>
                    </a:lnTo>
                    <a:lnTo>
                      <a:pt x="568" y="789"/>
                    </a:lnTo>
                    <a:lnTo>
                      <a:pt x="556" y="760"/>
                    </a:lnTo>
                    <a:lnTo>
                      <a:pt x="549" y="738"/>
                    </a:lnTo>
                    <a:lnTo>
                      <a:pt x="513" y="708"/>
                    </a:lnTo>
                    <a:lnTo>
                      <a:pt x="489" y="682"/>
                    </a:lnTo>
                    <a:lnTo>
                      <a:pt x="415" y="684"/>
                    </a:lnTo>
                    <a:lnTo>
                      <a:pt x="390" y="730"/>
                    </a:lnTo>
                    <a:lnTo>
                      <a:pt x="372" y="759"/>
                    </a:lnTo>
                    <a:lnTo>
                      <a:pt x="361" y="798"/>
                    </a:lnTo>
                    <a:lnTo>
                      <a:pt x="339" y="838"/>
                    </a:lnTo>
                    <a:lnTo>
                      <a:pt x="316" y="874"/>
                    </a:lnTo>
                    <a:lnTo>
                      <a:pt x="294" y="907"/>
                    </a:lnTo>
                    <a:lnTo>
                      <a:pt x="285" y="915"/>
                    </a:lnTo>
                    <a:lnTo>
                      <a:pt x="268" y="909"/>
                    </a:lnTo>
                    <a:lnTo>
                      <a:pt x="268" y="894"/>
                    </a:lnTo>
                    <a:lnTo>
                      <a:pt x="276" y="867"/>
                    </a:lnTo>
                    <a:lnTo>
                      <a:pt x="291" y="837"/>
                    </a:lnTo>
                    <a:lnTo>
                      <a:pt x="294" y="790"/>
                    </a:lnTo>
                    <a:lnTo>
                      <a:pt x="298" y="766"/>
                    </a:lnTo>
                    <a:lnTo>
                      <a:pt x="313" y="744"/>
                    </a:lnTo>
                    <a:lnTo>
                      <a:pt x="319" y="699"/>
                    </a:lnTo>
                    <a:lnTo>
                      <a:pt x="324" y="664"/>
                    </a:lnTo>
                    <a:lnTo>
                      <a:pt x="336" y="637"/>
                    </a:lnTo>
                    <a:lnTo>
                      <a:pt x="309" y="609"/>
                    </a:lnTo>
                    <a:lnTo>
                      <a:pt x="283" y="583"/>
                    </a:lnTo>
                    <a:lnTo>
                      <a:pt x="271" y="577"/>
                    </a:lnTo>
                    <a:lnTo>
                      <a:pt x="231" y="601"/>
                    </a:lnTo>
                    <a:lnTo>
                      <a:pt x="201" y="619"/>
                    </a:lnTo>
                    <a:lnTo>
                      <a:pt x="162" y="633"/>
                    </a:lnTo>
                    <a:lnTo>
                      <a:pt x="118" y="640"/>
                    </a:lnTo>
                    <a:lnTo>
                      <a:pt x="88" y="655"/>
                    </a:lnTo>
                    <a:lnTo>
                      <a:pt x="63" y="666"/>
                    </a:lnTo>
                    <a:lnTo>
                      <a:pt x="27" y="666"/>
                    </a:lnTo>
                    <a:lnTo>
                      <a:pt x="16" y="655"/>
                    </a:lnTo>
                    <a:lnTo>
                      <a:pt x="30" y="642"/>
                    </a:lnTo>
                    <a:lnTo>
                      <a:pt x="67" y="628"/>
                    </a:lnTo>
                    <a:lnTo>
                      <a:pt x="94" y="606"/>
                    </a:lnTo>
                    <a:lnTo>
                      <a:pt x="120" y="588"/>
                    </a:lnTo>
                    <a:lnTo>
                      <a:pt x="136" y="576"/>
                    </a:lnTo>
                    <a:lnTo>
                      <a:pt x="162" y="567"/>
                    </a:lnTo>
                    <a:lnTo>
                      <a:pt x="204" y="531"/>
                    </a:lnTo>
                    <a:lnTo>
                      <a:pt x="231" y="510"/>
                    </a:lnTo>
                    <a:lnTo>
                      <a:pt x="247" y="504"/>
                    </a:lnTo>
                    <a:lnTo>
                      <a:pt x="250" y="429"/>
                    </a:lnTo>
                    <a:lnTo>
                      <a:pt x="204" y="396"/>
                    </a:lnTo>
                    <a:lnTo>
                      <a:pt x="190" y="390"/>
                    </a:lnTo>
                    <a:lnTo>
                      <a:pt x="129" y="385"/>
                    </a:lnTo>
                    <a:lnTo>
                      <a:pt x="105" y="369"/>
                    </a:lnTo>
                    <a:lnTo>
                      <a:pt x="81" y="355"/>
                    </a:lnTo>
                    <a:lnTo>
                      <a:pt x="63" y="345"/>
                    </a:lnTo>
                    <a:lnTo>
                      <a:pt x="34" y="339"/>
                    </a:lnTo>
                    <a:lnTo>
                      <a:pt x="3" y="307"/>
                    </a:lnTo>
                    <a:lnTo>
                      <a:pt x="0" y="291"/>
                    </a:lnTo>
                    <a:lnTo>
                      <a:pt x="9" y="285"/>
                    </a:lnTo>
                    <a:lnTo>
                      <a:pt x="39" y="286"/>
                    </a:lnTo>
                    <a:lnTo>
                      <a:pt x="67" y="301"/>
                    </a:lnTo>
                    <a:lnTo>
                      <a:pt x="85" y="304"/>
                    </a:lnTo>
                    <a:lnTo>
                      <a:pt x="115" y="306"/>
                    </a:lnTo>
                    <a:lnTo>
                      <a:pt x="148" y="318"/>
                    </a:lnTo>
                    <a:lnTo>
                      <a:pt x="165" y="324"/>
                    </a:lnTo>
                    <a:lnTo>
                      <a:pt x="226" y="327"/>
                    </a:lnTo>
                    <a:lnTo>
                      <a:pt x="258" y="334"/>
                    </a:lnTo>
                    <a:lnTo>
                      <a:pt x="279" y="334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489" name="Group 1033"/>
            <p:cNvGrpSpPr>
              <a:grpSpLocks/>
            </p:cNvGrpSpPr>
            <p:nvPr/>
          </p:nvGrpSpPr>
          <p:grpSpPr bwMode="auto">
            <a:xfrm>
              <a:off x="993" y="1028"/>
              <a:ext cx="4766" cy="119"/>
              <a:chOff x="993" y="1028"/>
              <a:chExt cx="4766" cy="119"/>
            </a:xfrm>
          </p:grpSpPr>
          <p:sp>
            <p:nvSpPr>
              <p:cNvPr id="20490" name="Rectangle 1034"/>
              <p:cNvSpPr>
                <a:spLocks noChangeArrowheads="1"/>
              </p:cNvSpPr>
              <p:nvPr/>
            </p:nvSpPr>
            <p:spPr bwMode="ltGray">
              <a:xfrm>
                <a:off x="996" y="1035"/>
                <a:ext cx="4763" cy="106"/>
              </a:xfrm>
              <a:prstGeom prst="rect">
                <a:avLst/>
              </a:prstGeom>
              <a:gradFill rotWithShape="0"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1" name="Line 1035"/>
              <p:cNvSpPr>
                <a:spLocks noChangeShapeType="1"/>
              </p:cNvSpPr>
              <p:nvPr/>
            </p:nvSpPr>
            <p:spPr bwMode="ltGray">
              <a:xfrm>
                <a:off x="999" y="1145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2" name="Line 1036"/>
              <p:cNvSpPr>
                <a:spLocks noChangeShapeType="1"/>
              </p:cNvSpPr>
              <p:nvPr/>
            </p:nvSpPr>
            <p:spPr bwMode="ltGray">
              <a:xfrm>
                <a:off x="999" y="1121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3" name="Line 1037"/>
              <p:cNvSpPr>
                <a:spLocks noChangeShapeType="1"/>
              </p:cNvSpPr>
              <p:nvPr/>
            </p:nvSpPr>
            <p:spPr bwMode="ltGray">
              <a:xfrm>
                <a:off x="999" y="1091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4" name="Line 1038"/>
              <p:cNvSpPr>
                <a:spLocks noChangeShapeType="1"/>
              </p:cNvSpPr>
              <p:nvPr/>
            </p:nvSpPr>
            <p:spPr bwMode="ltGray">
              <a:xfrm>
                <a:off x="999" y="1057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5" name="Freeform 1039"/>
              <p:cNvSpPr>
                <a:spLocks/>
              </p:cNvSpPr>
              <p:nvPr/>
            </p:nvSpPr>
            <p:spPr bwMode="ltGray">
              <a:xfrm>
                <a:off x="993" y="1028"/>
                <a:ext cx="4765" cy="119"/>
              </a:xfrm>
              <a:custGeom>
                <a:avLst/>
                <a:gdLst/>
                <a:ahLst/>
                <a:cxnLst>
                  <a:cxn ang="0">
                    <a:pos x="0" y="118"/>
                  </a:cxn>
                  <a:cxn ang="0">
                    <a:pos x="0" y="0"/>
                  </a:cxn>
                  <a:cxn ang="0">
                    <a:pos x="4764" y="0"/>
                  </a:cxn>
                </a:cxnLst>
                <a:rect l="0" t="0" r="r" b="b"/>
                <a:pathLst>
                  <a:path w="4765" h="119">
                    <a:moveTo>
                      <a:pt x="0" y="118"/>
                    </a:moveTo>
                    <a:lnTo>
                      <a:pt x="0" y="0"/>
                    </a:lnTo>
                    <a:lnTo>
                      <a:pt x="4764" y="0"/>
                    </a:lnTo>
                  </a:path>
                </a:pathLst>
              </a:custGeom>
              <a:noFill/>
              <a:ln w="12700" cap="rnd" cmpd="sng">
                <a:solidFill>
                  <a:srgbClr val="FFCC66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0496" name="Rectangle 1040"/>
          <p:cNvSpPr>
            <a:spLocks noGrp="1" noChangeArrowheads="1"/>
          </p:cNvSpPr>
          <p:nvPr>
            <p:ph type="title"/>
          </p:nvPr>
        </p:nvSpPr>
        <p:spPr bwMode="auto">
          <a:xfrm>
            <a:off x="1528763" y="304800"/>
            <a:ext cx="75644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97" name="Rectangle 104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79550" y="1981200"/>
            <a:ext cx="76263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98" name="Rectangle 104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81138" y="6248400"/>
            <a:ext cx="1782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0499" name="Rectangle 104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973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0500" name="Rectangle 10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6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CD38873C-242F-42C0-93B5-D87F5047A6C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¬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Romeo and Juliet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Act 2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Romeo and Development</a:t>
            </a: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Romeo begins to display signs of increasing maturity </a:t>
            </a:r>
          </a:p>
          <a:p>
            <a:pPr>
              <a:lnSpc>
                <a:spcPct val="80000"/>
              </a:lnSpc>
            </a:pPr>
            <a:r>
              <a:rPr lang="en-US" sz="2400"/>
              <a:t>His speeches are now natural rather than the rehearsed rhymed couplets</a:t>
            </a:r>
          </a:p>
          <a:p>
            <a:pPr>
              <a:lnSpc>
                <a:spcPct val="80000"/>
              </a:lnSpc>
            </a:pPr>
            <a:r>
              <a:rPr lang="en-US" sz="2400"/>
              <a:t>Romeo is no longer the melancholy lover of Act I</a:t>
            </a:r>
          </a:p>
          <a:p>
            <a:pPr>
              <a:lnSpc>
                <a:spcPct val="80000"/>
              </a:lnSpc>
            </a:pPr>
            <a:r>
              <a:rPr lang="en-GB" sz="2400"/>
              <a:t>He is no longer concerned with himself, but thinks of Juliet</a:t>
            </a:r>
          </a:p>
          <a:p>
            <a:pPr>
              <a:lnSpc>
                <a:spcPct val="80000"/>
              </a:lnSpc>
            </a:pPr>
            <a:r>
              <a:rPr lang="en-GB" sz="2400"/>
              <a:t>He is willing to sacrifice his family, society and his life for her</a:t>
            </a:r>
            <a:endParaRPr lang="en-US" sz="2400"/>
          </a:p>
          <a:p>
            <a:pPr>
              <a:lnSpc>
                <a:spcPct val="80000"/>
              </a:lnSpc>
            </a:pPr>
            <a:r>
              <a:rPr lang="en-US" sz="2400"/>
              <a:t>Although Romeo has matured to an extent, he remains somewhat immature when compared with Juliet</a:t>
            </a:r>
          </a:p>
          <a:p>
            <a:pPr>
              <a:lnSpc>
                <a:spcPct val="80000"/>
              </a:lnSpc>
            </a:pPr>
            <a:r>
              <a:rPr lang="en-US" sz="2400"/>
              <a:t>She considers practical and logical ideas</a:t>
            </a:r>
          </a:p>
          <a:p>
            <a:pPr>
              <a:lnSpc>
                <a:spcPct val="80000"/>
              </a:lnSpc>
            </a:pPr>
            <a:r>
              <a:rPr lang="en-GB" sz="2400"/>
              <a:t>He is impetuous, headstrong breaking into his enemy’s garden and risking his life</a:t>
            </a:r>
          </a:p>
          <a:p>
            <a:pPr>
              <a:lnSpc>
                <a:spcPct val="80000"/>
              </a:lnSpc>
            </a:pPr>
            <a:r>
              <a:rPr lang="en-GB" sz="2400"/>
              <a:t>He continues speaking in romantic exaggerated images</a:t>
            </a:r>
            <a:endParaRPr lang="en-US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Juliet</a:t>
            </a: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Juliet reveals intelligence through complex philosophical thought concerning the nature of identity </a:t>
            </a:r>
          </a:p>
          <a:p>
            <a:pPr>
              <a:lnSpc>
                <a:spcPct val="90000"/>
              </a:lnSpc>
            </a:pPr>
            <a:r>
              <a:rPr lang="en-US" sz="2400"/>
              <a:t>Compares Romeo to a rose and reasons that if a rose were given another name, it would still be a rose</a:t>
            </a:r>
          </a:p>
          <a:p>
            <a:pPr>
              <a:lnSpc>
                <a:spcPct val="90000"/>
              </a:lnSpc>
            </a:pPr>
            <a:r>
              <a:rPr lang="en-US" sz="2400"/>
              <a:t>Shows increasing self-possession and confidence  - introduces the idea of marriage </a:t>
            </a:r>
          </a:p>
          <a:p>
            <a:pPr>
              <a:lnSpc>
                <a:spcPct val="90000"/>
              </a:lnSpc>
            </a:pPr>
            <a:r>
              <a:rPr lang="en-GB" sz="2400"/>
              <a:t>Practical, concerned with Romeo’s safety </a:t>
            </a:r>
          </a:p>
          <a:p>
            <a:pPr>
              <a:lnSpc>
                <a:spcPct val="90000"/>
              </a:lnSpc>
            </a:pPr>
            <a:r>
              <a:rPr lang="en-US" sz="2400"/>
              <a:t>Realist: stops Romeo from swearing his love on the moon as it is too </a:t>
            </a:r>
            <a:r>
              <a:rPr lang="en-US" sz="2400" i="1"/>
              <a:t>“inconstant”</a:t>
            </a:r>
            <a:r>
              <a:rPr lang="en-US" sz="2400"/>
              <a:t> and </a:t>
            </a:r>
            <a:r>
              <a:rPr lang="en-US" sz="2400" i="1"/>
              <a:t>“variable”</a:t>
            </a:r>
            <a:r>
              <a:rPr lang="en-US" sz="2400"/>
              <a:t> - encourages him to express his love genuinely</a:t>
            </a:r>
          </a:p>
          <a:p>
            <a:pPr>
              <a:lnSpc>
                <a:spcPct val="90000"/>
              </a:lnSpc>
            </a:pPr>
            <a:r>
              <a:rPr lang="en-GB" sz="2400"/>
              <a:t>Mature in understanding they are moving too quickly and that their love may not last: </a:t>
            </a:r>
            <a:r>
              <a:rPr lang="en-GB" sz="2400" i="1"/>
              <a:t>“It is too rash, too unadvised, too sudden”</a:t>
            </a:r>
            <a:endParaRPr lang="en-US" sz="2400" i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Marriage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800" i="1"/>
              <a:t>‘I have no joy of this contract tonight’ - </a:t>
            </a:r>
            <a:r>
              <a:rPr lang="en-GB" sz="2800"/>
              <a:t>She is aware that they are both in the grip of a passion and possession that they cannot fight – and that it may not necessarily end well for them (foreshadowing)</a:t>
            </a:r>
          </a:p>
          <a:p>
            <a:pPr>
              <a:lnSpc>
                <a:spcPct val="90000"/>
              </a:lnSpc>
            </a:pPr>
            <a:r>
              <a:rPr lang="en-GB" sz="2800"/>
              <a:t>Very quickly, she demands that if Romeo’s </a:t>
            </a:r>
            <a:r>
              <a:rPr lang="en-GB" sz="2800" i="1"/>
              <a:t>‘love be honourable’</a:t>
            </a:r>
            <a:r>
              <a:rPr lang="en-GB" sz="2800"/>
              <a:t>, then they should marry immediately, and she will give up everything for him (including </a:t>
            </a:r>
            <a:r>
              <a:rPr lang="en-GB" sz="2800" i="1"/>
              <a:t>her</a:t>
            </a:r>
            <a:r>
              <a:rPr lang="en-GB" sz="2800"/>
              <a:t> name)</a:t>
            </a:r>
          </a:p>
          <a:p>
            <a:pPr>
              <a:lnSpc>
                <a:spcPct val="90000"/>
              </a:lnSpc>
            </a:pPr>
            <a:r>
              <a:rPr lang="en-US" sz="2800"/>
              <a:t>At Juliet’s suggestion, they plan to marry</a:t>
            </a:r>
            <a:endParaRPr lang="en-GB" sz="2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Tension</a:t>
            </a:r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400"/>
              <a:t>Fear Romeo will be discovered by the Capulets</a:t>
            </a:r>
          </a:p>
          <a:p>
            <a:pPr>
              <a:lnSpc>
                <a:spcPct val="80000"/>
              </a:lnSpc>
            </a:pPr>
            <a:r>
              <a:rPr lang="en-GB" sz="2400"/>
              <a:t>Feel anxious for Juliet who is unaware that she is exposing her innermost feelings to Romeo</a:t>
            </a:r>
            <a:endParaRPr lang="en-US" sz="2400"/>
          </a:p>
          <a:p>
            <a:pPr>
              <a:lnSpc>
                <a:spcPct val="80000"/>
              </a:lnSpc>
            </a:pPr>
            <a:r>
              <a:rPr lang="en-US" sz="2400"/>
              <a:t>Interruptions from the Nurse add to the atmosphere of intense urgency as the lovers frantically say good-bye</a:t>
            </a:r>
          </a:p>
          <a:p>
            <a:pPr>
              <a:lnSpc>
                <a:spcPct val="80000"/>
              </a:lnSpc>
            </a:pPr>
            <a:r>
              <a:rPr lang="en-GB" sz="2400"/>
              <a:t>It also reveals the way in which others intrude upon and destroy their love</a:t>
            </a:r>
            <a:endParaRPr lang="en-US" sz="2400"/>
          </a:p>
          <a:p>
            <a:pPr>
              <a:lnSpc>
                <a:spcPct val="80000"/>
              </a:lnSpc>
            </a:pPr>
            <a:r>
              <a:rPr lang="en-US" sz="2400"/>
              <a:t>The anticipation of their forthcoming marriage continues to build further tension and increase the pace of the play</a:t>
            </a:r>
          </a:p>
          <a:p>
            <a:pPr>
              <a:lnSpc>
                <a:spcPct val="80000"/>
              </a:lnSpc>
            </a:pPr>
            <a:r>
              <a:rPr lang="en-GB" sz="2400"/>
              <a:t>However, this is the most positive, joyful, problem free scene in the play</a:t>
            </a:r>
          </a:p>
          <a:p>
            <a:pPr>
              <a:lnSpc>
                <a:spcPct val="80000"/>
              </a:lnSpc>
            </a:pPr>
            <a:r>
              <a:rPr lang="en-GB" sz="2400"/>
              <a:t>It is the only scene where their love is developed and explored, with the possibility of a happy conclusion</a:t>
            </a:r>
            <a:endParaRPr lang="en-US"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Fate</a:t>
            </a: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Juliet seeks her own fate rather than a destiny imposed upon her by her parents as she introduces the idea of marriage to Romeo</a:t>
            </a:r>
          </a:p>
          <a:p>
            <a:r>
              <a:rPr lang="en-US"/>
              <a:t>Juliet’s promise to Romeo to </a:t>
            </a:r>
            <a:r>
              <a:rPr lang="en-US" i="1"/>
              <a:t>“follow thee my lord throughout the world”</a:t>
            </a:r>
            <a:r>
              <a:rPr lang="en-US"/>
              <a:t> foreshadows the final scene of the play, when Juliet follows Romeo into death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Society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/>
              <a:t>Juliet refuses to accept that Romeo must be her enemy, but she cannot make him NOT be a Montague, and all that that name stands for</a:t>
            </a:r>
          </a:p>
          <a:p>
            <a:r>
              <a:rPr lang="en-GB" sz="2800"/>
              <a:t>In the garden, they are able to pretend that names (or language) does not matter, and that only the language of love holds sway</a:t>
            </a:r>
          </a:p>
          <a:p>
            <a:r>
              <a:rPr lang="en-GB" sz="2800"/>
              <a:t>But the language of society will prevail in the end – Romeo IS a Montague and will only ever be seen as such by his enemies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Task: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Trace the development of:</a:t>
            </a:r>
          </a:p>
          <a:p>
            <a:r>
              <a:rPr lang="en-GB" b="1"/>
              <a:t>Romeo’s</a:t>
            </a:r>
            <a:r>
              <a:rPr lang="en-GB"/>
              <a:t> character – how does he change during the scene?</a:t>
            </a:r>
          </a:p>
          <a:p>
            <a:r>
              <a:rPr lang="en-GB" b="1"/>
              <a:t>Juliet’s</a:t>
            </a:r>
            <a:r>
              <a:rPr lang="en-GB"/>
              <a:t> character – what kind of person does she appear to be during the exchanges with Romeo?</a:t>
            </a:r>
          </a:p>
          <a:p>
            <a:r>
              <a:rPr lang="en-GB"/>
              <a:t>Use quotes to support your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Act II, Scene iii - Summary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800"/>
              <a:t>Friar Laurence speaks a lengthy meditation on the duality of good and evil that exists in nature</a:t>
            </a:r>
          </a:p>
          <a:p>
            <a:pPr>
              <a:lnSpc>
                <a:spcPct val="90000"/>
              </a:lnSpc>
            </a:pPr>
            <a:r>
              <a:rPr lang="en-GB" sz="2800"/>
              <a:t>This alerts us to the fact that he has a deep knowledge of the properties of plants and herbs</a:t>
            </a:r>
          </a:p>
          <a:p>
            <a:pPr>
              <a:lnSpc>
                <a:spcPct val="90000"/>
              </a:lnSpc>
            </a:pPr>
            <a:r>
              <a:rPr lang="en-US" sz="2800"/>
              <a:t>Romeo arrives, tells him of his love for Juliet and asks the Friar to marry them later that day</a:t>
            </a:r>
          </a:p>
          <a:p>
            <a:pPr>
              <a:lnSpc>
                <a:spcPct val="90000"/>
              </a:lnSpc>
            </a:pPr>
            <a:r>
              <a:rPr lang="en-US" sz="2800"/>
              <a:t>The Friar is amazed and concerned at the speed with which Romeo has transferred his love from Rosaline to Juliet</a:t>
            </a:r>
          </a:p>
          <a:p>
            <a:pPr>
              <a:lnSpc>
                <a:spcPct val="90000"/>
              </a:lnSpc>
            </a:pPr>
            <a:r>
              <a:rPr lang="en-US" sz="2800"/>
              <a:t>But he agrees to marry the couple hoping it will  ease the feud between the families</a:t>
            </a:r>
          </a:p>
          <a:p>
            <a:pPr>
              <a:lnSpc>
                <a:spcPct val="90000"/>
              </a:lnSpc>
            </a:pPr>
            <a:endParaRPr lang="en-GB" sz="2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Conflict between Good and Evil</a:t>
            </a: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The dual nature within the Friar’s plants suggests a coexistence of good and evil: </a:t>
            </a:r>
            <a:r>
              <a:rPr lang="en-US" sz="2800" i="1"/>
              <a:t>“Virtue itself turns vice, being misapplied; / And vice sometimes by action dignified.” </a:t>
            </a:r>
          </a:p>
          <a:p>
            <a:pPr>
              <a:lnSpc>
                <a:spcPct val="80000"/>
              </a:lnSpc>
            </a:pPr>
            <a:r>
              <a:rPr lang="en-US" sz="2800"/>
              <a:t>The tension between good and evil is a constant force in this play </a:t>
            </a:r>
          </a:p>
          <a:p>
            <a:pPr>
              <a:lnSpc>
                <a:spcPct val="80000"/>
              </a:lnSpc>
            </a:pPr>
            <a:r>
              <a:rPr lang="en-US" sz="2800"/>
              <a:t>The Friar is a good example as his intentions are good, in that he wishes to end the feud, but his plan precipitates the tragic end to the play</a:t>
            </a:r>
          </a:p>
          <a:p>
            <a:pPr>
              <a:lnSpc>
                <a:spcPct val="80000"/>
              </a:lnSpc>
            </a:pPr>
            <a:r>
              <a:rPr lang="en-US" sz="2800"/>
              <a:t>He is naive in his underestimation of the feud and the workings of fate</a:t>
            </a:r>
          </a:p>
          <a:p>
            <a:pPr>
              <a:lnSpc>
                <a:spcPct val="80000"/>
              </a:lnSpc>
            </a:pPr>
            <a:endParaRPr lang="en-US" sz="28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Friar and Romeo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Friar acts as a father figure to Romeo</a:t>
            </a:r>
          </a:p>
          <a:p>
            <a:pPr>
              <a:lnSpc>
                <a:spcPct val="90000"/>
              </a:lnSpc>
            </a:pPr>
            <a:r>
              <a:rPr lang="en-US"/>
              <a:t>He is the only person to whom Romeo can confide the secret of his love for Juliet and his plans to marry</a:t>
            </a:r>
          </a:p>
          <a:p>
            <a:pPr>
              <a:lnSpc>
                <a:spcPct val="90000"/>
              </a:lnSpc>
            </a:pPr>
            <a:r>
              <a:rPr lang="en-GB"/>
              <a:t>He also knew about his love for Roseline, and yet Romeo’s parents did not</a:t>
            </a:r>
            <a:endParaRPr lang="en-US"/>
          </a:p>
          <a:p>
            <a:pPr>
              <a:lnSpc>
                <a:spcPct val="90000"/>
              </a:lnSpc>
            </a:pPr>
            <a:r>
              <a:rPr lang="en-GB"/>
              <a:t>Equally he cares about Romeo offering him advice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Prologue</a:t>
            </a: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The Chorus delivers another short </a:t>
            </a:r>
            <a:r>
              <a:rPr lang="en-GB" b="1"/>
              <a:t>sonnet</a:t>
            </a:r>
            <a:endParaRPr lang="en-GB"/>
          </a:p>
          <a:p>
            <a:r>
              <a:rPr lang="en-GB"/>
              <a:t>It describes:</a:t>
            </a:r>
          </a:p>
          <a:p>
            <a:pPr lvl="1"/>
            <a:r>
              <a:rPr lang="en-GB"/>
              <a:t>The new love between Romeo and Juliet</a:t>
            </a:r>
          </a:p>
          <a:p>
            <a:pPr lvl="1"/>
            <a:r>
              <a:rPr lang="en-GB"/>
              <a:t>The enmity between the families which makes it difficult for them to meet</a:t>
            </a:r>
          </a:p>
          <a:p>
            <a:pPr lvl="1"/>
            <a:r>
              <a:rPr lang="en-GB"/>
              <a:t>But their love gives them the power and determination to overcome these obstacles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Love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The Friar’s disbelief at the speed of Romeo’s love for Rosaline turning to love of Juliet causes us to question if his love is genuine</a:t>
            </a:r>
          </a:p>
          <a:p>
            <a:r>
              <a:rPr lang="en-GB"/>
              <a:t>He describes Romeo as a </a:t>
            </a:r>
            <a:r>
              <a:rPr lang="en-GB" i="1"/>
              <a:t>‘young waverer’</a:t>
            </a:r>
            <a:endParaRPr lang="en-GB"/>
          </a:p>
          <a:p>
            <a:r>
              <a:rPr lang="en-GB"/>
              <a:t>This suggests Romeo’s emotions fluctuate</a:t>
            </a:r>
          </a:p>
          <a:p>
            <a:r>
              <a:rPr lang="en-GB"/>
              <a:t>Although Romeo may appear superficial at this stage he will prove his love for Juliet throughout the action of the play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Romeo’s Flaw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Romeo is typically impulsive and wants to be married that day </a:t>
            </a:r>
          </a:p>
          <a:p>
            <a:r>
              <a:rPr lang="en-US"/>
              <a:t>The Friar advises caution, reminding Romeo of the love he recently had for Rosaline and the speed with which he has abandoned that love</a:t>
            </a:r>
          </a:p>
          <a:p>
            <a:r>
              <a:rPr lang="en-GB"/>
              <a:t>Romeo’s flaw is that he acts without thought and impulsively follows his emotions</a:t>
            </a: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Act II, Scene iv - Summary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It is the morning after the Capulet feast</a:t>
            </a:r>
          </a:p>
          <a:p>
            <a:pPr>
              <a:lnSpc>
                <a:spcPct val="80000"/>
              </a:lnSpc>
            </a:pPr>
            <a:r>
              <a:rPr lang="en-US" sz="2400"/>
              <a:t>Benvolio explains that Tybalt has sent Romeo a challenge to fight</a:t>
            </a:r>
          </a:p>
          <a:p>
            <a:pPr>
              <a:lnSpc>
                <a:spcPct val="80000"/>
              </a:lnSpc>
            </a:pPr>
            <a:r>
              <a:rPr lang="en-US" sz="2400"/>
              <a:t>Mercutio suggests Tybalt is a good fighter</a:t>
            </a:r>
          </a:p>
          <a:p>
            <a:pPr>
              <a:lnSpc>
                <a:spcPct val="80000"/>
              </a:lnSpc>
            </a:pPr>
            <a:r>
              <a:rPr lang="en-GB" sz="2400"/>
              <a:t>Romeo arrives and we see a change in him – he is lively, funny and quick-witted</a:t>
            </a:r>
          </a:p>
          <a:p>
            <a:pPr>
              <a:lnSpc>
                <a:spcPct val="80000"/>
              </a:lnSpc>
            </a:pPr>
            <a:r>
              <a:rPr lang="en-GB" sz="2400"/>
              <a:t>The marriage plans proceed as </a:t>
            </a:r>
            <a:r>
              <a:rPr lang="en-US" sz="2400"/>
              <a:t>Nurse arrives to find out information for Juliet</a:t>
            </a:r>
          </a:p>
          <a:p>
            <a:pPr>
              <a:lnSpc>
                <a:spcPct val="80000"/>
              </a:lnSpc>
            </a:pPr>
            <a:r>
              <a:rPr lang="en-US" sz="2400"/>
              <a:t>Mercutio exasperates her with his sharp mocking words</a:t>
            </a:r>
          </a:p>
          <a:p>
            <a:pPr>
              <a:lnSpc>
                <a:spcPct val="80000"/>
              </a:lnSpc>
            </a:pPr>
            <a:r>
              <a:rPr lang="en-US" sz="2400"/>
              <a:t>Romeo tells the Nurse that Juliet should meet him at Friar Laurence’s cell at 2 p.m. that afternoon to be married</a:t>
            </a:r>
          </a:p>
          <a:p>
            <a:pPr>
              <a:lnSpc>
                <a:spcPct val="80000"/>
              </a:lnSpc>
            </a:pPr>
            <a:r>
              <a:rPr lang="en-US" sz="2400"/>
              <a:t>The Nurse is to collect a rope ladder from Romeo so that he can climb to Juliet’s window to celebrate their wedding night</a:t>
            </a:r>
            <a:endParaRPr lang="en-GB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Romeo Development</a:t>
            </a: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800"/>
              <a:t>We see a change in Romeo </a:t>
            </a:r>
          </a:p>
          <a:p>
            <a:pPr>
              <a:lnSpc>
                <a:spcPct val="80000"/>
              </a:lnSpc>
            </a:pPr>
            <a:r>
              <a:rPr lang="en-US" sz="2800"/>
              <a:t>He is now rejuvenated, buoyed by romantic energy </a:t>
            </a:r>
          </a:p>
          <a:p>
            <a:pPr>
              <a:lnSpc>
                <a:spcPct val="80000"/>
              </a:lnSpc>
            </a:pPr>
            <a:r>
              <a:rPr lang="en-US" sz="2800"/>
              <a:t>Thoughts of his marriage have enlivened him and his mind enabling him to meet all of Mercutio’s verbal challenges with equally intelligent, rapid retorts – he outwits Mercutio</a:t>
            </a:r>
          </a:p>
          <a:p>
            <a:pPr>
              <a:lnSpc>
                <a:spcPct val="80000"/>
              </a:lnSpc>
            </a:pPr>
            <a:r>
              <a:rPr lang="en-US" sz="2800"/>
              <a:t>An air of excited anticipation energizes the atmosphere</a:t>
            </a:r>
          </a:p>
          <a:p>
            <a:pPr>
              <a:lnSpc>
                <a:spcPct val="80000"/>
              </a:lnSpc>
            </a:pPr>
            <a:r>
              <a:rPr lang="en-GB" sz="2800"/>
              <a:t>Mercutio notices this change: </a:t>
            </a:r>
            <a:r>
              <a:rPr lang="en-GB" sz="2800" i="1"/>
              <a:t>‘is this not better than groaning for love? Now art thou Romeo.’</a:t>
            </a:r>
          </a:p>
          <a:p>
            <a:pPr>
              <a:lnSpc>
                <a:spcPct val="80000"/>
              </a:lnSpc>
            </a:pPr>
            <a:r>
              <a:rPr lang="en-GB" sz="2800"/>
              <a:t>This ‘sociable’ Romeo is the ‘real’ Romeo</a:t>
            </a:r>
            <a:endParaRPr lang="en-US" sz="28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Tybalt’s Threat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800"/>
              <a:t>Mercutio doubts Romeo’s ability to fight with Tybalt: </a:t>
            </a:r>
            <a:r>
              <a:rPr lang="en-GB" sz="2800" i="1"/>
              <a:t>‘Alas, poor Romeo, he is already dead!’</a:t>
            </a:r>
          </a:p>
          <a:p>
            <a:pPr>
              <a:lnSpc>
                <a:spcPct val="80000"/>
              </a:lnSpc>
            </a:pPr>
            <a:r>
              <a:rPr lang="en-GB" sz="2800"/>
              <a:t>Dramatic irony, as Romeo will kill Tybalt</a:t>
            </a:r>
          </a:p>
          <a:p>
            <a:pPr>
              <a:lnSpc>
                <a:spcPct val="80000"/>
              </a:lnSpc>
            </a:pPr>
            <a:r>
              <a:rPr lang="en-US" sz="2800"/>
              <a:t>Tybalt’s challenge embroils Romeo in the feud even though he has a peaceable nature</a:t>
            </a:r>
          </a:p>
          <a:p>
            <a:pPr>
              <a:lnSpc>
                <a:spcPct val="80000"/>
              </a:lnSpc>
            </a:pPr>
            <a:r>
              <a:rPr lang="en-US" sz="2800"/>
              <a:t>Tybalt’s anger is caused by a trivial incident - he is determined to confront Romeo despite Capulet’s opposition </a:t>
            </a:r>
          </a:p>
          <a:p>
            <a:pPr>
              <a:lnSpc>
                <a:spcPct val="80000"/>
              </a:lnSpc>
            </a:pPr>
            <a:r>
              <a:rPr lang="en-US" sz="2800"/>
              <a:t>The mischievous repartee contrasts with the darkly ominous threats of Tybalt’s challenge</a:t>
            </a:r>
          </a:p>
          <a:p>
            <a:pPr>
              <a:lnSpc>
                <a:spcPct val="80000"/>
              </a:lnSpc>
            </a:pPr>
            <a:r>
              <a:rPr lang="en-US" sz="2800"/>
              <a:t>As in other parts of the play, vastly contrasting ideas coexist – love/hate; euphoria/despair</a:t>
            </a:r>
            <a:endParaRPr lang="en-GB" sz="28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Nurse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/>
              <a:t>Brings news of Juliet to Romeo, and warns that </a:t>
            </a:r>
            <a:r>
              <a:rPr lang="en-GB" sz="2800" i="1"/>
              <a:t>‘the gentlewoman is very young’</a:t>
            </a:r>
            <a:r>
              <a:rPr lang="en-GB" sz="2800"/>
              <a:t> and that if he should </a:t>
            </a:r>
            <a:r>
              <a:rPr lang="en-GB" sz="2800" i="1"/>
              <a:t>‘deal double’</a:t>
            </a:r>
            <a:r>
              <a:rPr lang="en-GB" sz="2800"/>
              <a:t> with her, it would be an </a:t>
            </a:r>
            <a:r>
              <a:rPr lang="en-GB" sz="2800" i="1"/>
              <a:t>‘ill thing to be offered to any gentlewoman, and very weak dealing’</a:t>
            </a:r>
          </a:p>
          <a:p>
            <a:r>
              <a:rPr lang="en-GB" sz="2800"/>
              <a:t>She is concerned for Juliet and acts as a mother</a:t>
            </a:r>
          </a:p>
          <a:p>
            <a:r>
              <a:rPr lang="en-GB" sz="2800"/>
              <a:t>Romeo reassures her that he is serious in his intent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Tension</a:t>
            </a: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The sense of anticipation increases in this scene through repeated references to time</a:t>
            </a:r>
          </a:p>
          <a:p>
            <a:r>
              <a:rPr lang="en-US" sz="2800"/>
              <a:t>The Nurse’s delay in finding Romeo amplifies an already intense sense of urgency</a:t>
            </a:r>
          </a:p>
          <a:p>
            <a:r>
              <a:rPr lang="en-US" sz="2800"/>
              <a:t>News that the wedding ceremony will take place at 2 p.m. illustrates the speed with which Romeo and Juliet meet and are to be married - in less than 24 hours!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Act II, Scene v - Summary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800"/>
              <a:t>Juliet waits impatiently for the nurse to return (she has been gone three hours)</a:t>
            </a:r>
          </a:p>
          <a:p>
            <a:pPr>
              <a:lnSpc>
                <a:spcPct val="80000"/>
              </a:lnSpc>
            </a:pPr>
            <a:r>
              <a:rPr lang="en-GB" sz="2800"/>
              <a:t>Whether deliberately or not – the Nurse delays telling her Romeo’s news, thus building up dramatic tension for Juliet (and the audience..)</a:t>
            </a:r>
          </a:p>
          <a:p>
            <a:pPr>
              <a:lnSpc>
                <a:spcPct val="80000"/>
              </a:lnSpc>
            </a:pPr>
            <a:r>
              <a:rPr lang="en-US" sz="2800"/>
              <a:t>Instead, she complains about her aches and pains</a:t>
            </a:r>
          </a:p>
          <a:p>
            <a:pPr>
              <a:lnSpc>
                <a:spcPct val="80000"/>
              </a:lnSpc>
            </a:pPr>
            <a:r>
              <a:rPr lang="en-US" sz="2800"/>
              <a:t>Nurse relents when Juliet becomes forceful</a:t>
            </a:r>
          </a:p>
          <a:p>
            <a:pPr>
              <a:lnSpc>
                <a:spcPct val="80000"/>
              </a:lnSpc>
            </a:pPr>
            <a:r>
              <a:rPr lang="en-US" sz="2800"/>
              <a:t>The Nurse then leaves to collect the rope ladder</a:t>
            </a:r>
          </a:p>
          <a:p>
            <a:pPr>
              <a:lnSpc>
                <a:spcPct val="80000"/>
              </a:lnSpc>
            </a:pPr>
            <a:r>
              <a:rPr lang="en-GB" sz="2800"/>
              <a:t>Again, Juliet reveals the practical, no-nonsense, and direct aspects of her character and personality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Time and Tension</a:t>
            </a: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The dizzying speed with which the lovers fell in love is contrasted with the long hours Juliet waits for news</a:t>
            </a:r>
          </a:p>
          <a:p>
            <a:pPr>
              <a:lnSpc>
                <a:spcPct val="80000"/>
              </a:lnSpc>
            </a:pPr>
            <a:r>
              <a:rPr lang="en-GB" sz="2800"/>
              <a:t>It emphasises the nature of time dragging when parted from a loved one</a:t>
            </a:r>
          </a:p>
          <a:p>
            <a:pPr>
              <a:lnSpc>
                <a:spcPct val="80000"/>
              </a:lnSpc>
            </a:pPr>
            <a:r>
              <a:rPr lang="en-US" sz="2800"/>
              <a:t>The Nurse’s comic role increases the tension in this scene as she deliberately refuses to be hurried by Juliet </a:t>
            </a:r>
          </a:p>
          <a:p>
            <a:pPr>
              <a:lnSpc>
                <a:spcPct val="80000"/>
              </a:lnSpc>
            </a:pPr>
            <a:r>
              <a:rPr lang="en-US" sz="2800"/>
              <a:t>Juliet is forced to wait and coax the news from the Nurse, stifling her impatience when the Nurse continually changes the subject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Juliet’s Development</a:t>
            </a: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The scene echoes Romeo’s discussions with the Friar because both Romeo and Juliet are desperately impatient to wed</a:t>
            </a:r>
          </a:p>
          <a:p>
            <a:pPr>
              <a:lnSpc>
                <a:spcPct val="80000"/>
              </a:lnSpc>
            </a:pPr>
            <a:r>
              <a:rPr lang="en-US" sz="2800"/>
              <a:t>Juliet’s soliloquy and her subsequent exchanges with the Nurse show her desire to be with Romeo and her growing impetuous nature</a:t>
            </a:r>
          </a:p>
          <a:p>
            <a:pPr>
              <a:lnSpc>
                <a:spcPct val="80000"/>
              </a:lnSpc>
            </a:pPr>
            <a:r>
              <a:rPr lang="en-US" sz="2800"/>
              <a:t>Unlike her demeanor in other scenes, Juliet reveals little patience for deferred gratification</a:t>
            </a:r>
          </a:p>
          <a:p>
            <a:pPr>
              <a:lnSpc>
                <a:spcPct val="80000"/>
              </a:lnSpc>
            </a:pPr>
            <a:r>
              <a:rPr lang="en-US" sz="2800"/>
              <a:t>However, marriage suggests Juliet’s necessary maturity with ominous, fateful overtones - can</a:t>
            </a:r>
            <a:r>
              <a:rPr lang="en-GB" sz="2800"/>
              <a:t> she be mature at 13?</a:t>
            </a:r>
            <a:endParaRPr lang="en-US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Act II, Scene i - Summary</a:t>
            </a: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Having left the feast, Romeo feels he can’t go home, but longs to be with Juliet</a:t>
            </a:r>
          </a:p>
          <a:p>
            <a:pPr>
              <a:lnSpc>
                <a:spcPct val="90000"/>
              </a:lnSpc>
            </a:pPr>
            <a:r>
              <a:rPr lang="en-GB"/>
              <a:t>He leaps the Capulet orchard wall, and hears Benvolio and Mercutio making rude remarks about his obsession with Rosaline</a:t>
            </a:r>
          </a:p>
          <a:p>
            <a:pPr>
              <a:lnSpc>
                <a:spcPct val="90000"/>
              </a:lnSpc>
            </a:pPr>
            <a:r>
              <a:rPr lang="en-GB"/>
              <a:t>He is in terrible danger if he is found there – he knows this, but does not care due to his need to see Juliet again</a:t>
            </a:r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plan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/>
              <a:t>Juliet has to pretend to be going to confession, and in Friar Laurence’s cell, she and Romeo will be secretly married by the Friar</a:t>
            </a:r>
          </a:p>
          <a:p>
            <a:r>
              <a:rPr lang="en-GB" sz="2800"/>
              <a:t>A servant of Romeo’s will bring a rope ladder to the Nurse, who will so arrange this as to allow Romeo access to Juliet’s room (wherein the marriage can be consummated)</a:t>
            </a:r>
          </a:p>
          <a:p>
            <a:r>
              <a:rPr lang="en-GB" sz="2800"/>
              <a:t>Consummation was an important legal, moral, emotional and religious concept</a:t>
            </a:r>
            <a:endParaRPr lang="en-US" sz="28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Act II, Scene vi - Summary</a:t>
            </a: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800"/>
              <a:t>Romeo and Friar Laurence wait for Juliet</a:t>
            </a:r>
          </a:p>
          <a:p>
            <a:pPr>
              <a:lnSpc>
                <a:spcPct val="80000"/>
              </a:lnSpc>
            </a:pPr>
            <a:r>
              <a:rPr lang="en-GB" sz="2800"/>
              <a:t>The Friar has misgivings about the hastiness of the decision to marry</a:t>
            </a:r>
          </a:p>
          <a:p>
            <a:pPr>
              <a:lnSpc>
                <a:spcPct val="80000"/>
              </a:lnSpc>
            </a:pPr>
            <a:r>
              <a:rPr lang="en-GB" sz="2800"/>
              <a:t>He hopes that fate will favour their actions: ‘</a:t>
            </a:r>
            <a:r>
              <a:rPr lang="en-GB" sz="2800" i="1"/>
              <a:t>so smile the heavens upon this holy act..’</a:t>
            </a:r>
          </a:p>
          <a:p>
            <a:pPr>
              <a:lnSpc>
                <a:spcPct val="80000"/>
              </a:lnSpc>
            </a:pPr>
            <a:r>
              <a:rPr lang="en-GB" sz="2800"/>
              <a:t>Romeo – reckless as ever – does not care about the consequences, but believes wholeheartedly in the power of love</a:t>
            </a:r>
          </a:p>
          <a:p>
            <a:pPr>
              <a:lnSpc>
                <a:spcPct val="80000"/>
              </a:lnSpc>
            </a:pPr>
            <a:r>
              <a:rPr lang="en-US" sz="2800"/>
              <a:t>Juliet arrives and the Friar takes them into the church to be married</a:t>
            </a:r>
            <a:r>
              <a:rPr lang="en-US" sz="2000"/>
              <a:t> </a:t>
            </a:r>
            <a:endParaRPr lang="en-GB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Power of Love</a:t>
            </a: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Romeo believes in the strength of love to overcome all difficulties</a:t>
            </a:r>
          </a:p>
          <a:p>
            <a:pPr>
              <a:lnSpc>
                <a:spcPct val="80000"/>
              </a:lnSpc>
            </a:pPr>
            <a:r>
              <a:rPr lang="en-US" sz="2000"/>
              <a:t>He believes that not even death can counteract the pleasure he feels in marrying Juliet</a:t>
            </a: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He boldly believes love has the power to defeat death: </a:t>
            </a:r>
            <a:r>
              <a:rPr lang="en-US" sz="2800" i="1"/>
              <a:t>“love-devouring death” </a:t>
            </a:r>
          </a:p>
          <a:p>
            <a:pPr>
              <a:lnSpc>
                <a:spcPct val="80000"/>
              </a:lnSpc>
            </a:pPr>
            <a:r>
              <a:rPr lang="en-GB" sz="2800"/>
              <a:t>He asserts that no matter what miseries await love overrides them all:</a:t>
            </a:r>
            <a:r>
              <a:rPr lang="en-GB" sz="2800" i="1"/>
              <a:t> ‘But come what sorrow can, It cannot countervail the exchange of joy That one short minute gives me in her sight’</a:t>
            </a:r>
            <a:endParaRPr lang="en-US" sz="2800" i="1"/>
          </a:p>
          <a:p>
            <a:pPr>
              <a:lnSpc>
                <a:spcPct val="80000"/>
              </a:lnSpc>
            </a:pPr>
            <a:endParaRPr lang="en-US" sz="20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Foreshadowing and Fate</a:t>
            </a:r>
            <a:endParaRPr lang="en-US"/>
          </a:p>
        </p:txBody>
      </p:sp>
      <p:sp>
        <p:nvSpPr>
          <p:cNvPr id="450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800"/>
              <a:t>The Friar counsels moderation, warning that </a:t>
            </a:r>
            <a:r>
              <a:rPr lang="en-GB" sz="2800" i="1"/>
              <a:t>‘these violent delights have violent ends’</a:t>
            </a:r>
          </a:p>
          <a:p>
            <a:pPr>
              <a:lnSpc>
                <a:spcPct val="80000"/>
              </a:lnSpc>
            </a:pPr>
            <a:r>
              <a:rPr lang="en-GB" sz="2800"/>
              <a:t>However, he is becoming embroiled in the rash actions of Romeo and Juliet</a:t>
            </a:r>
          </a:p>
          <a:p>
            <a:pPr>
              <a:lnSpc>
                <a:spcPct val="80000"/>
              </a:lnSpc>
            </a:pPr>
            <a:r>
              <a:rPr lang="en-US" sz="2800"/>
              <a:t>The wedding scene is notable for its brevity and pervasive atmosphere of impending doom</a:t>
            </a:r>
          </a:p>
          <a:p>
            <a:pPr>
              <a:lnSpc>
                <a:spcPct val="80000"/>
              </a:lnSpc>
            </a:pPr>
            <a:r>
              <a:rPr lang="en-US" sz="2800"/>
              <a:t>Images of happiness and marriage are repeatedly paired with images of violence and death</a:t>
            </a:r>
          </a:p>
          <a:p>
            <a:pPr>
              <a:lnSpc>
                <a:spcPct val="80000"/>
              </a:lnSpc>
            </a:pPr>
            <a:r>
              <a:rPr lang="en-US" sz="2800"/>
              <a:t>Although he is unhesitating in his desire to be married to Juliet, Romeo’s challenge to fate is prophetic and full of dramatic irony because it foreshadows the final outcome; that death triumphs over both protagonists</a:t>
            </a:r>
          </a:p>
          <a:p>
            <a:pPr>
              <a:lnSpc>
                <a:spcPct val="80000"/>
              </a:lnSpc>
            </a:pPr>
            <a:endParaRPr 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At the end of Act 2</a:t>
            </a: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These are the final ‘happy’ scenes</a:t>
            </a:r>
          </a:p>
          <a:p>
            <a:pPr>
              <a:lnSpc>
                <a:spcPct val="90000"/>
              </a:lnSpc>
            </a:pPr>
            <a:r>
              <a:rPr lang="en-GB"/>
              <a:t>Shakespeare emphasises the thrilling and ecstatic joy of young, romantic love</a:t>
            </a:r>
          </a:p>
          <a:p>
            <a:pPr>
              <a:lnSpc>
                <a:spcPct val="90000"/>
              </a:lnSpc>
            </a:pPr>
            <a:r>
              <a:rPr lang="en-GB" b="1"/>
              <a:t>The mood and tone are euphoric, with only a few small notes of foreshadowing included to remind the audience that this is a tragedy, and there will be no ‘happy ending’ for Romeo and Juliet</a:t>
            </a:r>
            <a:endParaRPr lang="en-US" b="1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Writing task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GB" sz="2800" b="1" i="1"/>
              <a:t>Read </a:t>
            </a:r>
            <a:r>
              <a:rPr lang="en-GB" sz="3600" b="1" i="1"/>
              <a:t>Act II Scene iii</a:t>
            </a:r>
            <a:r>
              <a:rPr lang="en-GB" sz="2800" b="1" i="1"/>
              <a:t> closely once more, then write brief answers to the following: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GB" sz="2800" b="1"/>
              <a:t>What does Friar Laurence’s opening speech tell us about him, and his views on nature..?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GB" sz="2800" b="1"/>
              <a:t>What does this scene tell us about Romeo’s character (and Friar Laurence’s opinion of him..)</a:t>
            </a:r>
          </a:p>
          <a:p>
            <a:pPr marL="609600" indent="-609600"/>
            <a:endParaRPr lang="en-GB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Romeo and Isolation</a:t>
            </a: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In this scene, Romeo begins a separation from his friends that continues throughout the play</a:t>
            </a:r>
          </a:p>
          <a:p>
            <a:r>
              <a:rPr lang="en-US" sz="2800"/>
              <a:t>His inability to reveal his love of a Capulet heightens his isolation</a:t>
            </a:r>
          </a:p>
          <a:p>
            <a:r>
              <a:rPr lang="en-US" sz="2800"/>
              <a:t>By leaping the wall surrounding the Capulet orchard, Romeo physically separates himself from Mercutio and Benvolio—a separation that reflects the distance he feels from society, his friends, and his family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Mercutio and Love</a:t>
            </a: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9550" y="1844675"/>
            <a:ext cx="7626350" cy="42513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Mercutio calls to Romeo using physical and sexual innuendo</a:t>
            </a:r>
          </a:p>
          <a:p>
            <a:pPr>
              <a:lnSpc>
                <a:spcPct val="90000"/>
              </a:lnSpc>
            </a:pPr>
            <a:r>
              <a:rPr lang="en-US" sz="2800"/>
              <a:t>To Mercutio, love is a conquest, a physical endeavour</a:t>
            </a:r>
          </a:p>
          <a:p>
            <a:pPr>
              <a:lnSpc>
                <a:spcPct val="90000"/>
              </a:lnSpc>
            </a:pPr>
            <a:r>
              <a:rPr lang="en-US" sz="2800"/>
              <a:t>He reveals a crude understanding of love</a:t>
            </a:r>
            <a:r>
              <a:rPr lang="en-US" sz="2800" i="1"/>
              <a:t>—“quivering thigh, / And the demesnes that there adjacent lie”</a:t>
            </a:r>
          </a:p>
          <a:p>
            <a:pPr>
              <a:lnSpc>
                <a:spcPct val="90000"/>
              </a:lnSpc>
            </a:pPr>
            <a:r>
              <a:rPr lang="en-GB" sz="2800"/>
              <a:t>His view of love contrasts sharply to Romeo’s- this elevates the love of Romeo and Juliet 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Romeo’s leap over the Capulet wall is symbolic of his flight to a spiritual love as he moves away from Mercutio’s crude understanding of love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Act II, Scene ii - Summary</a:t>
            </a: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Romeo stands beneath Juliet’s bedroom window</a:t>
            </a:r>
          </a:p>
          <a:p>
            <a:pPr>
              <a:lnSpc>
                <a:spcPct val="80000"/>
              </a:lnSpc>
            </a:pPr>
            <a:r>
              <a:rPr lang="en-US" sz="2400"/>
              <a:t>Juliet appears on the balcony and thinking she’s alone, reveals her love for Romeo</a:t>
            </a:r>
          </a:p>
          <a:p>
            <a:pPr>
              <a:lnSpc>
                <a:spcPct val="80000"/>
              </a:lnSpc>
            </a:pPr>
            <a:r>
              <a:rPr lang="en-US" sz="2400"/>
              <a:t>She despairs over the feud and the problems it creates</a:t>
            </a:r>
          </a:p>
          <a:p>
            <a:pPr>
              <a:lnSpc>
                <a:spcPct val="80000"/>
              </a:lnSpc>
            </a:pPr>
            <a:r>
              <a:rPr lang="en-US" sz="2400"/>
              <a:t>Romeo listens and when Juliet calls on him to “doff” his name, he reveals himself</a:t>
            </a:r>
          </a:p>
          <a:p>
            <a:pPr>
              <a:lnSpc>
                <a:spcPct val="80000"/>
              </a:lnSpc>
            </a:pPr>
            <a:r>
              <a:rPr lang="en-US" sz="2400"/>
              <a:t>They exchange expressions of love and devotion</a:t>
            </a:r>
          </a:p>
          <a:p>
            <a:pPr>
              <a:lnSpc>
                <a:spcPct val="80000"/>
              </a:lnSpc>
            </a:pPr>
            <a:r>
              <a:rPr lang="en-US" sz="2400"/>
              <a:t>Nurse calls Juliet away, but she returns</a:t>
            </a:r>
          </a:p>
          <a:p>
            <a:pPr>
              <a:lnSpc>
                <a:spcPct val="80000"/>
              </a:lnSpc>
            </a:pPr>
            <a:r>
              <a:rPr lang="en-US" sz="2400"/>
              <a:t>They agree to marry</a:t>
            </a:r>
          </a:p>
          <a:p>
            <a:pPr>
              <a:lnSpc>
                <a:spcPct val="80000"/>
              </a:lnSpc>
            </a:pPr>
            <a:r>
              <a:rPr lang="en-US" sz="2400"/>
              <a:t>Juliet promises to send a messenger the next day so that Romeo can explain the wedding arrangements </a:t>
            </a:r>
          </a:p>
          <a:p>
            <a:pPr>
              <a:lnSpc>
                <a:spcPct val="80000"/>
              </a:lnSpc>
            </a:pPr>
            <a:r>
              <a:rPr lang="en-US" sz="2400"/>
              <a:t>The scene concludes as day breaks and Romeo leaves to seek the advice of Friar Lawrence</a:t>
            </a:r>
            <a:endParaRPr lang="en-GB" sz="2400"/>
          </a:p>
          <a:p>
            <a:pPr>
              <a:lnSpc>
                <a:spcPct val="80000"/>
              </a:lnSpc>
            </a:pPr>
            <a:endParaRPr lang="en-US" sz="24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Light Imagery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Shakespeare uses light and dark imagery in this scene to describe the blossoming of Romeo and Juliet’s romance</a:t>
            </a:r>
          </a:p>
          <a:p>
            <a:pPr>
              <a:lnSpc>
                <a:spcPct val="80000"/>
              </a:lnSpc>
            </a:pPr>
            <a:r>
              <a:rPr lang="en-GB" sz="2800"/>
              <a:t>Juliet is compared to the sun and stars, and as a ‘bright angel’</a:t>
            </a:r>
          </a:p>
          <a:p>
            <a:pPr>
              <a:lnSpc>
                <a:spcPct val="80000"/>
              </a:lnSpc>
            </a:pPr>
            <a:r>
              <a:rPr lang="en-US" sz="2800"/>
              <a:t>As Romeo stands in the shadows, he looks to the balcony and compares Juliet to the sun</a:t>
            </a:r>
          </a:p>
          <a:p>
            <a:pPr>
              <a:lnSpc>
                <a:spcPct val="80000"/>
              </a:lnSpc>
            </a:pPr>
            <a:r>
              <a:rPr lang="en-GB" sz="2800"/>
              <a:t>Romeo implies that her very appearance is enough to banish night-time </a:t>
            </a:r>
          </a:p>
          <a:p>
            <a:pPr>
              <a:lnSpc>
                <a:spcPct val="80000"/>
              </a:lnSpc>
            </a:pPr>
            <a:r>
              <a:rPr lang="en-US" sz="2800"/>
              <a:t>Thus, as Romeo steps from the moonlit darkness into the light from Juliet’s balcony, he has left behind his melodramatic woes and moved toward a more genuine, mature understanding of love</a:t>
            </a:r>
            <a:endParaRPr lang="en-GB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Pure Love</a:t>
            </a: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Shakespeare describes the pure and innocent quality of their love by juxtaposing the balcony scene with Mercutio’s lewd sexual jokes in the previous scene</a:t>
            </a:r>
          </a:p>
          <a:p>
            <a:r>
              <a:rPr lang="en-US" sz="2800"/>
              <a:t>Romeo returns to the religious imagery when he describes Juliet as, “a bright angel” and “dear saint”</a:t>
            </a:r>
          </a:p>
          <a:p>
            <a:r>
              <a:rPr lang="en-US" sz="2800"/>
              <a:t>The recurring use of religious imagery emphasises the purity of Romeo and Juliet’s love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Darkness</a:t>
            </a: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The scene takes place at nighttime, illustrating the way Romeo and Juliet’s love exists in a world separate from others </a:t>
            </a:r>
          </a:p>
          <a:p>
            <a:r>
              <a:rPr lang="en-US" sz="2800"/>
              <a:t>Throughout the play, their love flourishes at night - an allusion to the forbidden nature of their relationship</a:t>
            </a:r>
          </a:p>
          <a:p>
            <a:r>
              <a:rPr lang="en-US" sz="2800"/>
              <a:t>As night ends and dawn breaks, the two are forced to part to avoid being discovered by the Capulets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unny Days">
  <a:themeElements>
    <a:clrScheme name="Sunny Days 1">
      <a:dk1>
        <a:srgbClr val="000000"/>
      </a:dk1>
      <a:lt1>
        <a:srgbClr val="FFCC66"/>
      </a:lt1>
      <a:dk2>
        <a:srgbClr val="996633"/>
      </a:dk2>
      <a:lt2>
        <a:srgbClr val="CC6600"/>
      </a:lt2>
      <a:accent1>
        <a:srgbClr val="FF9933"/>
      </a:accent1>
      <a:accent2>
        <a:srgbClr val="CCCCCC"/>
      </a:accent2>
      <a:accent3>
        <a:srgbClr val="FFE2B8"/>
      </a:accent3>
      <a:accent4>
        <a:srgbClr val="000000"/>
      </a:accent4>
      <a:accent5>
        <a:srgbClr val="FFCAAD"/>
      </a:accent5>
      <a:accent6>
        <a:srgbClr val="B9B9B9"/>
      </a:accent6>
      <a:hlink>
        <a:srgbClr val="CC9900"/>
      </a:hlink>
      <a:folHlink>
        <a:srgbClr val="993366"/>
      </a:folHlink>
    </a:clrScheme>
    <a:fontScheme name="Sunny Day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unny Days 1">
        <a:dk1>
          <a:srgbClr val="000000"/>
        </a:dk1>
        <a:lt1>
          <a:srgbClr val="FFCC66"/>
        </a:lt1>
        <a:dk2>
          <a:srgbClr val="996633"/>
        </a:dk2>
        <a:lt2>
          <a:srgbClr val="CC6600"/>
        </a:lt2>
        <a:accent1>
          <a:srgbClr val="FF9933"/>
        </a:accent1>
        <a:accent2>
          <a:srgbClr val="CCCCCC"/>
        </a:accent2>
        <a:accent3>
          <a:srgbClr val="FFE2B8"/>
        </a:accent3>
        <a:accent4>
          <a:srgbClr val="000000"/>
        </a:accent4>
        <a:accent5>
          <a:srgbClr val="FFCAAD"/>
        </a:accent5>
        <a:accent6>
          <a:srgbClr val="B9B9B9"/>
        </a:accent6>
        <a:hlink>
          <a:srgbClr val="CC9900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nny Days 2">
        <a:dk1>
          <a:srgbClr val="000000"/>
        </a:dk1>
        <a:lt1>
          <a:srgbClr val="FFFFCC"/>
        </a:lt1>
        <a:dk2>
          <a:srgbClr val="996633"/>
        </a:dk2>
        <a:lt2>
          <a:srgbClr val="CC9900"/>
        </a:lt2>
        <a:accent1>
          <a:srgbClr val="FF9933"/>
        </a:accent1>
        <a:accent2>
          <a:srgbClr val="FFFFFF"/>
        </a:accent2>
        <a:accent3>
          <a:srgbClr val="FFFFE2"/>
        </a:accent3>
        <a:accent4>
          <a:srgbClr val="000000"/>
        </a:accent4>
        <a:accent5>
          <a:srgbClr val="FFCAAD"/>
        </a:accent5>
        <a:accent6>
          <a:srgbClr val="E7E7E7"/>
        </a:accent6>
        <a:hlink>
          <a:srgbClr val="FFCC66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nny Days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CBCBCB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nny Days 4">
        <a:dk1>
          <a:srgbClr val="000000"/>
        </a:dk1>
        <a:lt1>
          <a:srgbClr val="F8F8F8"/>
        </a:lt1>
        <a:dk2>
          <a:srgbClr val="006600"/>
        </a:dk2>
        <a:lt2>
          <a:srgbClr val="FFCC00"/>
        </a:lt2>
        <a:accent1>
          <a:srgbClr val="9999FF"/>
        </a:accent1>
        <a:accent2>
          <a:srgbClr val="003300"/>
        </a:accent2>
        <a:accent3>
          <a:srgbClr val="AAB8AA"/>
        </a:accent3>
        <a:accent4>
          <a:srgbClr val="D4D4D4"/>
        </a:accent4>
        <a:accent5>
          <a:srgbClr val="CACAFF"/>
        </a:accent5>
        <a:accent6>
          <a:srgbClr val="002D00"/>
        </a:accent6>
        <a:hlink>
          <a:srgbClr val="009966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nny Days 5">
        <a:dk1>
          <a:srgbClr val="000000"/>
        </a:dk1>
        <a:lt1>
          <a:srgbClr val="F8F8F8"/>
        </a:lt1>
        <a:dk2>
          <a:srgbClr val="990099"/>
        </a:dk2>
        <a:lt2>
          <a:srgbClr val="FFCC00"/>
        </a:lt2>
        <a:accent1>
          <a:srgbClr val="9999FF"/>
        </a:accent1>
        <a:accent2>
          <a:srgbClr val="660066"/>
        </a:accent2>
        <a:accent3>
          <a:srgbClr val="CAAACA"/>
        </a:accent3>
        <a:accent4>
          <a:srgbClr val="D4D4D4"/>
        </a:accent4>
        <a:accent5>
          <a:srgbClr val="CACAFF"/>
        </a:accent5>
        <a:accent6>
          <a:srgbClr val="5C005C"/>
        </a:accent6>
        <a:hlink>
          <a:srgbClr val="CC00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Designs\Sunny Days.pot</Template>
  <TotalTime>615</TotalTime>
  <Words>2657</Words>
  <Application>Microsoft Office PowerPoint</Application>
  <PresentationFormat>On-screen Show (4:3)</PresentationFormat>
  <Paragraphs>189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8" baseType="lpstr">
      <vt:lpstr>Times New Roman</vt:lpstr>
      <vt:lpstr>Wingdings</vt:lpstr>
      <vt:lpstr>Sunny Days</vt:lpstr>
      <vt:lpstr>Romeo and Juliet</vt:lpstr>
      <vt:lpstr>Prologue</vt:lpstr>
      <vt:lpstr>Act II, Scene i - Summary</vt:lpstr>
      <vt:lpstr>Romeo and Isolation</vt:lpstr>
      <vt:lpstr>Mercutio and Love</vt:lpstr>
      <vt:lpstr>Act II, Scene ii - Summary</vt:lpstr>
      <vt:lpstr>Light Imagery</vt:lpstr>
      <vt:lpstr>Pure Love</vt:lpstr>
      <vt:lpstr>Darkness</vt:lpstr>
      <vt:lpstr>Romeo and Development</vt:lpstr>
      <vt:lpstr>Juliet</vt:lpstr>
      <vt:lpstr>Marriage</vt:lpstr>
      <vt:lpstr>Tension</vt:lpstr>
      <vt:lpstr>Fate</vt:lpstr>
      <vt:lpstr>Society</vt:lpstr>
      <vt:lpstr>Task:</vt:lpstr>
      <vt:lpstr>Act II, Scene iii - Summary</vt:lpstr>
      <vt:lpstr>Conflict between Good and Evil</vt:lpstr>
      <vt:lpstr>Friar and Romeo</vt:lpstr>
      <vt:lpstr>Love</vt:lpstr>
      <vt:lpstr>Romeo’s Flaw</vt:lpstr>
      <vt:lpstr>Act II, Scene iv - Summary</vt:lpstr>
      <vt:lpstr>Romeo Development</vt:lpstr>
      <vt:lpstr>Tybalt’s Threat</vt:lpstr>
      <vt:lpstr>The Nurse</vt:lpstr>
      <vt:lpstr>Tension</vt:lpstr>
      <vt:lpstr>Act II, Scene v - Summary</vt:lpstr>
      <vt:lpstr>Time and Tension</vt:lpstr>
      <vt:lpstr>Juliet’s Development</vt:lpstr>
      <vt:lpstr>The plan</vt:lpstr>
      <vt:lpstr>Act II, Scene vi - Summary</vt:lpstr>
      <vt:lpstr>Power of Love</vt:lpstr>
      <vt:lpstr>Foreshadowing and Fate</vt:lpstr>
      <vt:lpstr>At the end of Act 2</vt:lpstr>
      <vt:lpstr>Writing task</vt:lpstr>
    </vt:vector>
  </TitlesOfParts>
  <Company>Unknown Organization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 User</dc:creator>
  <cp:lastModifiedBy>Adam</cp:lastModifiedBy>
  <cp:revision>33</cp:revision>
  <cp:lastPrinted>1601-01-01T00:00:00Z</cp:lastPrinted>
  <dcterms:created xsi:type="dcterms:W3CDTF">2004-01-14T16:02:16Z</dcterms:created>
  <dcterms:modified xsi:type="dcterms:W3CDTF">2013-01-06T20:07:56Z</dcterms:modified>
</cp:coreProperties>
</file>