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7"/>
  </p:handoutMasterIdLst>
  <p:sldIdLst>
    <p:sldId id="256" r:id="rId2"/>
    <p:sldId id="279" r:id="rId3"/>
    <p:sldId id="258" r:id="rId4"/>
    <p:sldId id="280" r:id="rId5"/>
    <p:sldId id="281" r:id="rId6"/>
    <p:sldId id="259" r:id="rId7"/>
    <p:sldId id="260" r:id="rId8"/>
    <p:sldId id="283" r:id="rId9"/>
    <p:sldId id="282" r:id="rId10"/>
    <p:sldId id="284" r:id="rId11"/>
    <p:sldId id="285" r:id="rId12"/>
    <p:sldId id="288" r:id="rId13"/>
    <p:sldId id="287" r:id="rId14"/>
    <p:sldId id="286" r:id="rId15"/>
    <p:sldId id="263" r:id="rId16"/>
    <p:sldId id="267" r:id="rId17"/>
    <p:sldId id="268" r:id="rId18"/>
    <p:sldId id="291" r:id="rId19"/>
    <p:sldId id="293" r:id="rId20"/>
    <p:sldId id="269" r:id="rId21"/>
    <p:sldId id="292" r:id="rId22"/>
    <p:sldId id="270" r:id="rId23"/>
    <p:sldId id="294" r:id="rId24"/>
    <p:sldId id="272" r:id="rId25"/>
    <p:sldId id="273" r:id="rId26"/>
    <p:sldId id="295" r:id="rId27"/>
    <p:sldId id="274" r:id="rId28"/>
    <p:sldId id="296" r:id="rId29"/>
    <p:sldId id="297" r:id="rId30"/>
    <p:sldId id="276" r:id="rId31"/>
    <p:sldId id="275" r:id="rId32"/>
    <p:sldId id="298" r:id="rId33"/>
    <p:sldId id="277" r:id="rId34"/>
    <p:sldId id="278" r:id="rId35"/>
    <p:sldId id="271" r:id="rId36"/>
  </p:sldIdLst>
  <p:sldSz cx="9144000" cy="6858000" type="screen4x3"/>
  <p:notesSz cx="66659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710" autoAdjust="0"/>
    <p:restoredTop sz="90929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895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D336CD-27E6-4ED7-9E27-B5FF2794FC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21508" name="Rectangle 4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9" name="Line 5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0" name="Line 6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3" name="Freeform 9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4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21515" name="Rectangle 11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16" name="Group 1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21517" name="Picture 13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1518" name="Freeform 14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Freeform 15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Freeform 16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52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87983970-4C22-4731-9173-D6B232B90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7D134-B689-4572-AC51-244860A2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C9DA1-1452-41DF-935F-44E401836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6F4AD-6670-43E5-A8F1-17888577D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868BD-5BB1-4D6E-8ED2-2BB04E1EE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E4FA8-7921-4F10-879B-5C9FFEFDF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53EBD-F4D6-4049-8BA5-8F74637DA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A3B59-88C8-4A87-BE55-E778B8FE9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86211-D8A2-40EE-8686-2163D46B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4632-7846-49BE-9484-FC6847036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A4447-F677-41FC-BBDF-40C65ACDF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20483" name="Group 102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20484" name="Rectangle 1028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485" name="Picture 1029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0486" name="Freeform 1030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Freeform 1031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Freeform 1032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89" name="Group 1033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20490" name="Rectangle 1034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1035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1036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1037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1038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039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96" name="Rectangle 1040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7" name="Rectangle 10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8" name="Rectangle 10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499" name="Rectangle 10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500" name="Rectangle 10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D38873C-242F-42C0-93B5-D87F5047A6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Romeo and Juliet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Act 2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Romeo and Development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Romeo begins to display signs of increasing maturity </a:t>
            </a:r>
          </a:p>
          <a:p>
            <a:pPr>
              <a:lnSpc>
                <a:spcPct val="80000"/>
              </a:lnSpc>
            </a:pPr>
            <a:r>
              <a:rPr lang="en-US" sz="2400"/>
              <a:t>His speeches are now natural rather than the rehearsed rhymed couplets</a:t>
            </a:r>
          </a:p>
          <a:p>
            <a:pPr>
              <a:lnSpc>
                <a:spcPct val="80000"/>
              </a:lnSpc>
            </a:pPr>
            <a:r>
              <a:rPr lang="en-US" sz="2400"/>
              <a:t>Romeo is no longer the melancholy lover of Act I</a:t>
            </a:r>
          </a:p>
          <a:p>
            <a:pPr>
              <a:lnSpc>
                <a:spcPct val="80000"/>
              </a:lnSpc>
            </a:pPr>
            <a:r>
              <a:rPr lang="en-GB" sz="2400"/>
              <a:t>He is no longer concerned with himself, but thinks of Juliet</a:t>
            </a:r>
          </a:p>
          <a:p>
            <a:pPr>
              <a:lnSpc>
                <a:spcPct val="80000"/>
              </a:lnSpc>
            </a:pPr>
            <a:r>
              <a:rPr lang="en-GB" sz="2400"/>
              <a:t>He is willing to sacrifice his family, society and his life for her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Although Romeo has matured to an extent, he remains somewhat immature when compared with Juliet</a:t>
            </a:r>
          </a:p>
          <a:p>
            <a:pPr>
              <a:lnSpc>
                <a:spcPct val="80000"/>
              </a:lnSpc>
            </a:pPr>
            <a:r>
              <a:rPr lang="en-US" sz="2400"/>
              <a:t>She considers practical and logical ideas</a:t>
            </a:r>
          </a:p>
          <a:p>
            <a:pPr>
              <a:lnSpc>
                <a:spcPct val="80000"/>
              </a:lnSpc>
            </a:pPr>
            <a:r>
              <a:rPr lang="en-GB" sz="2400"/>
              <a:t>He is impetuous, headstrong breaking into his enemy’s garden and risking his life</a:t>
            </a:r>
          </a:p>
          <a:p>
            <a:pPr>
              <a:lnSpc>
                <a:spcPct val="80000"/>
              </a:lnSpc>
            </a:pPr>
            <a:r>
              <a:rPr lang="en-GB" sz="2400"/>
              <a:t>He continues speaking in romantic exaggerated images</a:t>
            </a: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Juliet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Juliet reveals intelligence through complex philosophical thought concerning the nature of identity </a:t>
            </a:r>
          </a:p>
          <a:p>
            <a:pPr>
              <a:lnSpc>
                <a:spcPct val="90000"/>
              </a:lnSpc>
            </a:pPr>
            <a:r>
              <a:rPr lang="en-US" sz="2400"/>
              <a:t>Compares Romeo to a rose and reasons that if a rose were given another name, it would still be a rose</a:t>
            </a:r>
          </a:p>
          <a:p>
            <a:pPr>
              <a:lnSpc>
                <a:spcPct val="90000"/>
              </a:lnSpc>
            </a:pPr>
            <a:r>
              <a:rPr lang="en-US" sz="2400"/>
              <a:t>Shows increasing self-possession and confidence  - introduces the idea of marriage </a:t>
            </a:r>
          </a:p>
          <a:p>
            <a:pPr>
              <a:lnSpc>
                <a:spcPct val="90000"/>
              </a:lnSpc>
            </a:pPr>
            <a:r>
              <a:rPr lang="en-GB" sz="2400"/>
              <a:t>Practical, concerned with Romeo’s safety </a:t>
            </a:r>
          </a:p>
          <a:p>
            <a:pPr>
              <a:lnSpc>
                <a:spcPct val="90000"/>
              </a:lnSpc>
            </a:pPr>
            <a:r>
              <a:rPr lang="en-US" sz="2400"/>
              <a:t>Realist: stops Romeo from swearing his love on the moon as it is too </a:t>
            </a:r>
            <a:r>
              <a:rPr lang="en-US" sz="2400" i="1"/>
              <a:t>“inconstant”</a:t>
            </a:r>
            <a:r>
              <a:rPr lang="en-US" sz="2400"/>
              <a:t> and </a:t>
            </a:r>
            <a:r>
              <a:rPr lang="en-US" sz="2400" i="1"/>
              <a:t>“variable”</a:t>
            </a:r>
            <a:r>
              <a:rPr lang="en-US" sz="2400"/>
              <a:t> - encourages him to express his love genuinely</a:t>
            </a:r>
          </a:p>
          <a:p>
            <a:pPr>
              <a:lnSpc>
                <a:spcPct val="90000"/>
              </a:lnSpc>
            </a:pPr>
            <a:r>
              <a:rPr lang="en-GB" sz="2400"/>
              <a:t>Mature in understanding they are moving too quickly and that their love may not last: </a:t>
            </a:r>
            <a:r>
              <a:rPr lang="en-GB" sz="2400" i="1"/>
              <a:t>“It is too rash, too unadvised, too sudden”</a:t>
            </a:r>
            <a:endParaRPr lang="en-US" sz="24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/>
              <a:t>‘I have no joy of this contract tonight’ - </a:t>
            </a:r>
            <a:r>
              <a:rPr lang="en-GB" sz="2800"/>
              <a:t>She is aware that they are both in the grip of a passion and possession that they cannot fight – and that it may not necessarily end well for them (foreshadowing)</a:t>
            </a:r>
          </a:p>
          <a:p>
            <a:pPr>
              <a:lnSpc>
                <a:spcPct val="90000"/>
              </a:lnSpc>
            </a:pPr>
            <a:r>
              <a:rPr lang="en-GB" sz="2800"/>
              <a:t>Very quickly, she demands that if Romeo’s </a:t>
            </a:r>
            <a:r>
              <a:rPr lang="en-GB" sz="2800" i="1"/>
              <a:t>‘love be honourable’</a:t>
            </a:r>
            <a:r>
              <a:rPr lang="en-GB" sz="2800"/>
              <a:t>, then they should marry immediately, and she will give up everything for him (including </a:t>
            </a:r>
            <a:r>
              <a:rPr lang="en-GB" sz="2800" i="1"/>
              <a:t>her</a:t>
            </a:r>
            <a:r>
              <a:rPr lang="en-GB" sz="2800"/>
              <a:t> name)</a:t>
            </a:r>
          </a:p>
          <a:p>
            <a:pPr>
              <a:lnSpc>
                <a:spcPct val="90000"/>
              </a:lnSpc>
            </a:pPr>
            <a:r>
              <a:rPr lang="en-US" sz="2800"/>
              <a:t>At Juliet’s suggestion, they plan to marry</a:t>
            </a:r>
            <a:endParaRPr lang="en-GB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Tension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Fear Romeo will be discovered by the Capulets</a:t>
            </a:r>
          </a:p>
          <a:p>
            <a:pPr>
              <a:lnSpc>
                <a:spcPct val="80000"/>
              </a:lnSpc>
            </a:pPr>
            <a:r>
              <a:rPr lang="en-GB" sz="2400"/>
              <a:t>Feel anxious for Juliet who is unaware that she is exposing her innermost feelings to Romeo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Interruptions from the Nurse add to the atmosphere of intense urgency as the lovers frantically say good-bye</a:t>
            </a:r>
          </a:p>
          <a:p>
            <a:pPr>
              <a:lnSpc>
                <a:spcPct val="80000"/>
              </a:lnSpc>
            </a:pPr>
            <a:r>
              <a:rPr lang="en-GB" sz="2400"/>
              <a:t>It also reveals the way in which others intrude upon and destroy their love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anticipation of their forthcoming marriage continues to build further tension and increase the pace of the play</a:t>
            </a:r>
          </a:p>
          <a:p>
            <a:pPr>
              <a:lnSpc>
                <a:spcPct val="80000"/>
              </a:lnSpc>
            </a:pPr>
            <a:r>
              <a:rPr lang="en-GB" sz="2400"/>
              <a:t>However, this is the most positive, joyful, problem free scene in the play</a:t>
            </a:r>
          </a:p>
          <a:p>
            <a:pPr>
              <a:lnSpc>
                <a:spcPct val="80000"/>
              </a:lnSpc>
            </a:pPr>
            <a:r>
              <a:rPr lang="en-GB" sz="2400"/>
              <a:t>It is the only scene where their love is developed and explored, with the possibility of a happy conclusion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Fate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Juliet seeks her own fate rather than a destiny imposed upon her by her parents as she introduces the idea of marriage to Romeo</a:t>
            </a:r>
          </a:p>
          <a:p>
            <a:r>
              <a:rPr lang="en-US"/>
              <a:t>Juliet’s promise to Romeo to </a:t>
            </a:r>
            <a:r>
              <a:rPr lang="en-US" i="1"/>
              <a:t>“follow thee my lord throughout the world”</a:t>
            </a:r>
            <a:r>
              <a:rPr lang="en-US"/>
              <a:t> foreshadows the final scene of the play, when Juliet follows Romeo into death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Society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Juliet refuses to accept that Romeo must be her enemy, but she cannot make him NOT be a Montague, and all that that name stands for</a:t>
            </a:r>
          </a:p>
          <a:p>
            <a:r>
              <a:rPr lang="en-GB" sz="2800"/>
              <a:t>In the garden, they are able to pretend that names (or language) does not matter, and that only the language of love holds sway</a:t>
            </a:r>
          </a:p>
          <a:p>
            <a:r>
              <a:rPr lang="en-GB" sz="2800"/>
              <a:t>But the language of society will prevail in the end – Romeo IS a Montague and will only ever be seen as such by his enemies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Trace the development of:</a:t>
            </a:r>
          </a:p>
          <a:p>
            <a:r>
              <a:rPr lang="en-GB" b="1"/>
              <a:t>Romeo’s</a:t>
            </a:r>
            <a:r>
              <a:rPr lang="en-GB"/>
              <a:t> character – how does he change during the scene?</a:t>
            </a:r>
          </a:p>
          <a:p>
            <a:r>
              <a:rPr lang="en-GB" b="1"/>
              <a:t>Juliet’s</a:t>
            </a:r>
            <a:r>
              <a:rPr lang="en-GB"/>
              <a:t> character – what kind of person does she appear to be during the exchanges with Romeo?</a:t>
            </a:r>
          </a:p>
          <a:p>
            <a:r>
              <a:rPr lang="en-GB"/>
              <a:t>Use quotes to support your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iii - 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Friar Laurence speaks a lengthy meditation on the duality of good and evil that exists in nature</a:t>
            </a:r>
          </a:p>
          <a:p>
            <a:pPr>
              <a:lnSpc>
                <a:spcPct val="90000"/>
              </a:lnSpc>
            </a:pPr>
            <a:r>
              <a:rPr lang="en-GB" sz="2800"/>
              <a:t>This alerts us to the fact that he has a deep knowledge of the properties of plants and herbs</a:t>
            </a:r>
          </a:p>
          <a:p>
            <a:pPr>
              <a:lnSpc>
                <a:spcPct val="90000"/>
              </a:lnSpc>
            </a:pPr>
            <a:r>
              <a:rPr lang="en-US" sz="2800"/>
              <a:t>Romeo arrives, tells him of his love for Juliet and asks the Friar to marry them later that day</a:t>
            </a:r>
          </a:p>
          <a:p>
            <a:pPr>
              <a:lnSpc>
                <a:spcPct val="90000"/>
              </a:lnSpc>
            </a:pPr>
            <a:r>
              <a:rPr lang="en-US" sz="2800"/>
              <a:t>The Friar is amazed and concerned at the speed with which Romeo has transferred his love from Rosaline to Juliet</a:t>
            </a:r>
          </a:p>
          <a:p>
            <a:pPr>
              <a:lnSpc>
                <a:spcPct val="90000"/>
              </a:lnSpc>
            </a:pPr>
            <a:r>
              <a:rPr lang="en-US" sz="2800"/>
              <a:t>But he agrees to marry the couple hoping it will  ease the feud between the families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Conflict between Good and Evil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dual nature within the Friar’s plants suggests a coexistence of good and evil: </a:t>
            </a:r>
            <a:r>
              <a:rPr lang="en-US" sz="2800" i="1"/>
              <a:t>“Virtue itself turns vice, being misapplied; / And vice sometimes by action dignified.” </a:t>
            </a:r>
          </a:p>
          <a:p>
            <a:pPr>
              <a:lnSpc>
                <a:spcPct val="80000"/>
              </a:lnSpc>
            </a:pPr>
            <a:r>
              <a:rPr lang="en-US" sz="2800"/>
              <a:t>The tension between good and evil is a constant force in this play </a:t>
            </a:r>
          </a:p>
          <a:p>
            <a:pPr>
              <a:lnSpc>
                <a:spcPct val="80000"/>
              </a:lnSpc>
            </a:pPr>
            <a:r>
              <a:rPr lang="en-US" sz="2800"/>
              <a:t>The Friar is a good example as his intentions are good, in that he wishes to end the feud, but his plan precipitates the tragic end to the play</a:t>
            </a:r>
          </a:p>
          <a:p>
            <a:pPr>
              <a:lnSpc>
                <a:spcPct val="80000"/>
              </a:lnSpc>
            </a:pPr>
            <a:r>
              <a:rPr lang="en-US" sz="2800"/>
              <a:t>He is naive in his underestimation of the feud and the workings of fate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Friar and Romeo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Friar acts as a father figure to Romeo</a:t>
            </a:r>
          </a:p>
          <a:p>
            <a:pPr>
              <a:lnSpc>
                <a:spcPct val="90000"/>
              </a:lnSpc>
            </a:pPr>
            <a:r>
              <a:rPr lang="en-US"/>
              <a:t>He is the only person to whom Romeo can confide the secret of his love for Juliet and his plans to marry</a:t>
            </a:r>
          </a:p>
          <a:p>
            <a:pPr>
              <a:lnSpc>
                <a:spcPct val="90000"/>
              </a:lnSpc>
            </a:pPr>
            <a:r>
              <a:rPr lang="en-GB"/>
              <a:t>He also knew about his love for Roseline, and yet Romeo’s parents did not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Equally he cares about Romeo offering him advice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Prologue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Chorus delivers another short </a:t>
            </a:r>
            <a:r>
              <a:rPr lang="en-GB" b="1"/>
              <a:t>sonnet</a:t>
            </a:r>
            <a:endParaRPr lang="en-GB"/>
          </a:p>
          <a:p>
            <a:r>
              <a:rPr lang="en-GB"/>
              <a:t>It describes:</a:t>
            </a:r>
          </a:p>
          <a:p>
            <a:pPr lvl="1"/>
            <a:r>
              <a:rPr lang="en-GB"/>
              <a:t>The new love between Romeo and Juliet</a:t>
            </a:r>
          </a:p>
          <a:p>
            <a:pPr lvl="1"/>
            <a:r>
              <a:rPr lang="en-GB"/>
              <a:t>The enmity between the families which makes it difficult for them to meet</a:t>
            </a:r>
          </a:p>
          <a:p>
            <a:pPr lvl="1"/>
            <a:r>
              <a:rPr lang="en-GB"/>
              <a:t>But their love gives them the power and determination to overcome these obstacles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Friar’s disbelief at the speed of Romeo’s love for Rosaline turning to love of Juliet causes us to question if his love is genuine</a:t>
            </a:r>
          </a:p>
          <a:p>
            <a:r>
              <a:rPr lang="en-GB"/>
              <a:t>He describes Romeo as a </a:t>
            </a:r>
            <a:r>
              <a:rPr lang="en-GB" i="1"/>
              <a:t>‘young waverer’</a:t>
            </a:r>
            <a:endParaRPr lang="en-GB"/>
          </a:p>
          <a:p>
            <a:r>
              <a:rPr lang="en-GB"/>
              <a:t>This suggests Romeo’s emotions fluctuate</a:t>
            </a:r>
          </a:p>
          <a:p>
            <a:r>
              <a:rPr lang="en-GB"/>
              <a:t>Although Romeo may appear superficial at this stage he will prove his love for Juliet throughout the action of the play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Romeo’s Flaw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Romeo is typically impulsive and wants to be married that day </a:t>
            </a:r>
          </a:p>
          <a:p>
            <a:r>
              <a:rPr lang="en-US"/>
              <a:t>The Friar advises caution, reminding Romeo of the love he recently had for Rosaline and the speed with which he has abandoned that love</a:t>
            </a:r>
          </a:p>
          <a:p>
            <a:r>
              <a:rPr lang="en-GB"/>
              <a:t>Romeo’s flaw is that he acts without thought and impulsively follows his emotions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iv - 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It is the morning after the Capulet feast</a:t>
            </a:r>
          </a:p>
          <a:p>
            <a:pPr>
              <a:lnSpc>
                <a:spcPct val="80000"/>
              </a:lnSpc>
            </a:pPr>
            <a:r>
              <a:rPr lang="en-US" sz="2400"/>
              <a:t>Benvolio explains that Tybalt has sent Romeo a challenge to fight</a:t>
            </a:r>
          </a:p>
          <a:p>
            <a:pPr>
              <a:lnSpc>
                <a:spcPct val="80000"/>
              </a:lnSpc>
            </a:pPr>
            <a:r>
              <a:rPr lang="en-US" sz="2400"/>
              <a:t>Mercutio suggests Tybalt is a good fighter</a:t>
            </a:r>
          </a:p>
          <a:p>
            <a:pPr>
              <a:lnSpc>
                <a:spcPct val="80000"/>
              </a:lnSpc>
            </a:pPr>
            <a:r>
              <a:rPr lang="en-GB" sz="2400"/>
              <a:t>Romeo arrives and we see a change in him – he is lively, funny and quick-witted</a:t>
            </a:r>
          </a:p>
          <a:p>
            <a:pPr>
              <a:lnSpc>
                <a:spcPct val="80000"/>
              </a:lnSpc>
            </a:pPr>
            <a:r>
              <a:rPr lang="en-GB" sz="2400"/>
              <a:t>The marriage plans proceed as </a:t>
            </a:r>
            <a:r>
              <a:rPr lang="en-US" sz="2400"/>
              <a:t>Nurse arrives to find out information for Juliet</a:t>
            </a:r>
          </a:p>
          <a:p>
            <a:pPr>
              <a:lnSpc>
                <a:spcPct val="80000"/>
              </a:lnSpc>
            </a:pPr>
            <a:r>
              <a:rPr lang="en-US" sz="2400"/>
              <a:t>Mercutio exasperates her with his sharp mocking words</a:t>
            </a:r>
          </a:p>
          <a:p>
            <a:pPr>
              <a:lnSpc>
                <a:spcPct val="80000"/>
              </a:lnSpc>
            </a:pPr>
            <a:r>
              <a:rPr lang="en-US" sz="2400"/>
              <a:t>Romeo tells the Nurse that Juliet should meet him at Friar Laurence’s cell at 2 p.m. that afternoon to be married</a:t>
            </a:r>
          </a:p>
          <a:p>
            <a:pPr>
              <a:lnSpc>
                <a:spcPct val="80000"/>
              </a:lnSpc>
            </a:pPr>
            <a:r>
              <a:rPr lang="en-US" sz="2400"/>
              <a:t>The Nurse is to collect a rope ladder from Romeo so that he can climb to Juliet’s window to celebrate their wedding night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Romeo Development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We see a change in Romeo </a:t>
            </a:r>
          </a:p>
          <a:p>
            <a:pPr>
              <a:lnSpc>
                <a:spcPct val="80000"/>
              </a:lnSpc>
            </a:pPr>
            <a:r>
              <a:rPr lang="en-US" sz="2800"/>
              <a:t>He is now rejuvenated, buoyed by romantic energy </a:t>
            </a:r>
          </a:p>
          <a:p>
            <a:pPr>
              <a:lnSpc>
                <a:spcPct val="80000"/>
              </a:lnSpc>
            </a:pPr>
            <a:r>
              <a:rPr lang="en-US" sz="2800"/>
              <a:t>Thoughts of his marriage have enlivened him and his mind enabling him to meet all of Mercutio’s verbal challenges with equally intelligent, rapid retorts – he outwits Mercutio</a:t>
            </a:r>
          </a:p>
          <a:p>
            <a:pPr>
              <a:lnSpc>
                <a:spcPct val="80000"/>
              </a:lnSpc>
            </a:pPr>
            <a:r>
              <a:rPr lang="en-US" sz="2800"/>
              <a:t>An air of excited anticipation energizes the atmosphere</a:t>
            </a:r>
          </a:p>
          <a:p>
            <a:pPr>
              <a:lnSpc>
                <a:spcPct val="80000"/>
              </a:lnSpc>
            </a:pPr>
            <a:r>
              <a:rPr lang="en-GB" sz="2800"/>
              <a:t>Mercutio notices this change: </a:t>
            </a:r>
            <a:r>
              <a:rPr lang="en-GB" sz="2800" i="1"/>
              <a:t>‘is this not better than groaning for love? Now art thou Romeo.’</a:t>
            </a:r>
          </a:p>
          <a:p>
            <a:pPr>
              <a:lnSpc>
                <a:spcPct val="80000"/>
              </a:lnSpc>
            </a:pPr>
            <a:r>
              <a:rPr lang="en-GB" sz="2800"/>
              <a:t>This ‘sociable’ Romeo is the ‘real’ Romeo</a:t>
            </a: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Tybalt’s Threat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Mercutio doubts Romeo’s ability to fight with Tybalt: </a:t>
            </a:r>
            <a:r>
              <a:rPr lang="en-GB" sz="2800" i="1"/>
              <a:t>‘Alas, poor Romeo, he is already dead!’</a:t>
            </a:r>
          </a:p>
          <a:p>
            <a:pPr>
              <a:lnSpc>
                <a:spcPct val="80000"/>
              </a:lnSpc>
            </a:pPr>
            <a:r>
              <a:rPr lang="en-GB" sz="2800"/>
              <a:t>Dramatic irony, as Romeo will kill Tybalt</a:t>
            </a:r>
          </a:p>
          <a:p>
            <a:pPr>
              <a:lnSpc>
                <a:spcPct val="80000"/>
              </a:lnSpc>
            </a:pPr>
            <a:r>
              <a:rPr lang="en-US" sz="2800"/>
              <a:t>Tybalt’s challenge embroils Romeo in the feud even though he has a peaceable nature</a:t>
            </a:r>
          </a:p>
          <a:p>
            <a:pPr>
              <a:lnSpc>
                <a:spcPct val="80000"/>
              </a:lnSpc>
            </a:pPr>
            <a:r>
              <a:rPr lang="en-US" sz="2800"/>
              <a:t>Tybalt’s anger is caused by a trivial incident - he is determined to confront Romeo despite Capulet’s opposition </a:t>
            </a:r>
          </a:p>
          <a:p>
            <a:pPr>
              <a:lnSpc>
                <a:spcPct val="80000"/>
              </a:lnSpc>
            </a:pPr>
            <a:r>
              <a:rPr lang="en-US" sz="2800"/>
              <a:t>The mischievous repartee contrasts with the darkly ominous threats of Tybalt’s challenge</a:t>
            </a:r>
          </a:p>
          <a:p>
            <a:pPr>
              <a:lnSpc>
                <a:spcPct val="80000"/>
              </a:lnSpc>
            </a:pPr>
            <a:r>
              <a:rPr lang="en-US" sz="2800"/>
              <a:t>As in other parts of the play, vastly contrasting ideas coexist – love/hate; euphoria/despair</a:t>
            </a:r>
            <a:endParaRPr lang="en-GB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Nurse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Brings news of Juliet to Romeo, and warns that </a:t>
            </a:r>
            <a:r>
              <a:rPr lang="en-GB" sz="2800" i="1"/>
              <a:t>‘the gentlewoman is very young’</a:t>
            </a:r>
            <a:r>
              <a:rPr lang="en-GB" sz="2800"/>
              <a:t> and that if he should </a:t>
            </a:r>
            <a:r>
              <a:rPr lang="en-GB" sz="2800" i="1"/>
              <a:t>‘deal double’</a:t>
            </a:r>
            <a:r>
              <a:rPr lang="en-GB" sz="2800"/>
              <a:t> with her, it would be an </a:t>
            </a:r>
            <a:r>
              <a:rPr lang="en-GB" sz="2800" i="1"/>
              <a:t>‘ill thing to be offered to any gentlewoman, and very weak dealing’</a:t>
            </a:r>
          </a:p>
          <a:p>
            <a:r>
              <a:rPr lang="en-GB" sz="2800"/>
              <a:t>She is concerned for Juliet and acts as a mother</a:t>
            </a:r>
          </a:p>
          <a:p>
            <a:r>
              <a:rPr lang="en-GB" sz="2800"/>
              <a:t>Romeo reassures her that he is serious in his intent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Tension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sense of anticipation increases in this scene through repeated references to time</a:t>
            </a:r>
          </a:p>
          <a:p>
            <a:r>
              <a:rPr lang="en-US" sz="2800"/>
              <a:t>The Nurse’s delay in finding Romeo amplifies an already intense sense of urgency</a:t>
            </a:r>
          </a:p>
          <a:p>
            <a:r>
              <a:rPr lang="en-US" sz="2800"/>
              <a:t>News that the wedding ceremony will take place at 2 p.m. illustrates the speed with which Romeo and Juliet meet and are to be married - in less than 24 hours!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v - Summary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Juliet waits impatiently for the nurse to return (she has been gone three hours)</a:t>
            </a:r>
          </a:p>
          <a:p>
            <a:pPr>
              <a:lnSpc>
                <a:spcPct val="80000"/>
              </a:lnSpc>
            </a:pPr>
            <a:r>
              <a:rPr lang="en-GB" sz="2800"/>
              <a:t>Whether deliberately or not – the Nurse delays telling her Romeo’s news, thus building up dramatic tension for Juliet (and the audience..)</a:t>
            </a:r>
          </a:p>
          <a:p>
            <a:pPr>
              <a:lnSpc>
                <a:spcPct val="80000"/>
              </a:lnSpc>
            </a:pPr>
            <a:r>
              <a:rPr lang="en-US" sz="2800"/>
              <a:t>Instead, she complains about her aches and pains</a:t>
            </a:r>
          </a:p>
          <a:p>
            <a:pPr>
              <a:lnSpc>
                <a:spcPct val="80000"/>
              </a:lnSpc>
            </a:pPr>
            <a:r>
              <a:rPr lang="en-US" sz="2800"/>
              <a:t>Nurse relents when Juliet becomes forceful</a:t>
            </a:r>
          </a:p>
          <a:p>
            <a:pPr>
              <a:lnSpc>
                <a:spcPct val="80000"/>
              </a:lnSpc>
            </a:pPr>
            <a:r>
              <a:rPr lang="en-US" sz="2800"/>
              <a:t>The Nurse then leaves to collect the rope ladder</a:t>
            </a:r>
          </a:p>
          <a:p>
            <a:pPr>
              <a:lnSpc>
                <a:spcPct val="80000"/>
              </a:lnSpc>
            </a:pPr>
            <a:r>
              <a:rPr lang="en-GB" sz="2800"/>
              <a:t>Again, Juliet reveals the practical, no-nonsense, and direct aspects of her character and personality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and Tension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dizzying speed with which the lovers fell in love is contrasted with the long hours Juliet waits for news</a:t>
            </a:r>
          </a:p>
          <a:p>
            <a:pPr>
              <a:lnSpc>
                <a:spcPct val="80000"/>
              </a:lnSpc>
            </a:pPr>
            <a:r>
              <a:rPr lang="en-GB" sz="2800"/>
              <a:t>It emphasises the nature of time dragging when parted from a loved one</a:t>
            </a:r>
          </a:p>
          <a:p>
            <a:pPr>
              <a:lnSpc>
                <a:spcPct val="80000"/>
              </a:lnSpc>
            </a:pPr>
            <a:r>
              <a:rPr lang="en-US" sz="2800"/>
              <a:t>The Nurse’s comic role increases the tension in this scene as she deliberately refuses to be hurried by Juliet </a:t>
            </a:r>
          </a:p>
          <a:p>
            <a:pPr>
              <a:lnSpc>
                <a:spcPct val="80000"/>
              </a:lnSpc>
            </a:pPr>
            <a:r>
              <a:rPr lang="en-US" sz="2800"/>
              <a:t>Juliet is forced to wait and coax the news from the Nurse, stifling her impatience when the Nurse continually changes the subject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Juliet’s Development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scene echoes Romeo’s discussions with the Friar because both Romeo and Juliet are desperately impatient to wed</a:t>
            </a:r>
          </a:p>
          <a:p>
            <a:pPr>
              <a:lnSpc>
                <a:spcPct val="80000"/>
              </a:lnSpc>
            </a:pPr>
            <a:r>
              <a:rPr lang="en-US" sz="2800"/>
              <a:t>Juliet’s soliloquy and her subsequent exchanges with the Nurse show her desire to be with Romeo and her growing impetuous nature</a:t>
            </a:r>
          </a:p>
          <a:p>
            <a:pPr>
              <a:lnSpc>
                <a:spcPct val="80000"/>
              </a:lnSpc>
            </a:pPr>
            <a:r>
              <a:rPr lang="en-US" sz="2800"/>
              <a:t>Unlike her demeanor in other scenes, Juliet reveals little patience for deferred gratification</a:t>
            </a:r>
          </a:p>
          <a:p>
            <a:pPr>
              <a:lnSpc>
                <a:spcPct val="80000"/>
              </a:lnSpc>
            </a:pPr>
            <a:r>
              <a:rPr lang="en-US" sz="2800"/>
              <a:t>However, marriage suggests Juliet’s necessary maturity with ominous, fateful overtones - can</a:t>
            </a:r>
            <a:r>
              <a:rPr lang="en-GB" sz="2800"/>
              <a:t> she be mature at 13?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i - Summary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Having left the feast, Romeo feels he can’t go home, but longs to be with Juliet</a:t>
            </a:r>
          </a:p>
          <a:p>
            <a:pPr>
              <a:lnSpc>
                <a:spcPct val="90000"/>
              </a:lnSpc>
            </a:pPr>
            <a:r>
              <a:rPr lang="en-GB"/>
              <a:t>He leaps the Capulet orchard wall, and hears Benvolio and Mercutio making rude remarks about his obsession with Rosaline</a:t>
            </a:r>
          </a:p>
          <a:p>
            <a:pPr>
              <a:lnSpc>
                <a:spcPct val="90000"/>
              </a:lnSpc>
            </a:pPr>
            <a:r>
              <a:rPr lang="en-GB"/>
              <a:t>He is in terrible danger if he is found there – he knows this, but does not care due to his need to see Juliet again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plan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Juliet has to pretend to be going to confession, and in Friar Laurence’s cell, she and Romeo will be secretly married by the Friar</a:t>
            </a:r>
          </a:p>
          <a:p>
            <a:r>
              <a:rPr lang="en-GB" sz="2800"/>
              <a:t>A servant of Romeo’s will bring a rope ladder to the Nurse, who will so arrange this as to allow Romeo access to Juliet’s room (wherein the marriage can be consummated)</a:t>
            </a:r>
          </a:p>
          <a:p>
            <a:r>
              <a:rPr lang="en-GB" sz="2800"/>
              <a:t>Consummation was an important legal, moral, emotional and religious concept</a:t>
            </a:r>
            <a:endParaRPr 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vi - Summary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Romeo and Friar Laurence wait for Juliet</a:t>
            </a:r>
          </a:p>
          <a:p>
            <a:pPr>
              <a:lnSpc>
                <a:spcPct val="80000"/>
              </a:lnSpc>
            </a:pPr>
            <a:r>
              <a:rPr lang="en-GB" sz="2800"/>
              <a:t>The Friar has misgivings about the hastiness of the decision to marry</a:t>
            </a:r>
          </a:p>
          <a:p>
            <a:pPr>
              <a:lnSpc>
                <a:spcPct val="80000"/>
              </a:lnSpc>
            </a:pPr>
            <a:r>
              <a:rPr lang="en-GB" sz="2800"/>
              <a:t>He hopes that fate will favour their actions: ‘</a:t>
            </a:r>
            <a:r>
              <a:rPr lang="en-GB" sz="2800" i="1"/>
              <a:t>so smile the heavens upon this holy act..’</a:t>
            </a:r>
          </a:p>
          <a:p>
            <a:pPr>
              <a:lnSpc>
                <a:spcPct val="80000"/>
              </a:lnSpc>
            </a:pPr>
            <a:r>
              <a:rPr lang="en-GB" sz="2800"/>
              <a:t>Romeo – reckless as ever – does not care about the consequences, but believes wholeheartedly in the power of love</a:t>
            </a:r>
          </a:p>
          <a:p>
            <a:pPr>
              <a:lnSpc>
                <a:spcPct val="80000"/>
              </a:lnSpc>
            </a:pPr>
            <a:r>
              <a:rPr lang="en-US" sz="2800"/>
              <a:t>Juliet arrives and the Friar takes them into the church to be married</a:t>
            </a:r>
            <a:r>
              <a:rPr lang="en-US" sz="2000"/>
              <a:t> 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 of Love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Romeo believes in the strength of love to overcome all difficulties</a:t>
            </a:r>
          </a:p>
          <a:p>
            <a:pPr>
              <a:lnSpc>
                <a:spcPct val="80000"/>
              </a:lnSpc>
            </a:pPr>
            <a:r>
              <a:rPr lang="en-US" sz="2000"/>
              <a:t>He believes that not even death can counteract the pleasure he feels in marrying Juliet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He boldly believes love has the power to defeat death: </a:t>
            </a:r>
            <a:r>
              <a:rPr lang="en-US" sz="2800" i="1"/>
              <a:t>“love-devouring death” </a:t>
            </a:r>
          </a:p>
          <a:p>
            <a:pPr>
              <a:lnSpc>
                <a:spcPct val="80000"/>
              </a:lnSpc>
            </a:pPr>
            <a:r>
              <a:rPr lang="en-GB" sz="2800"/>
              <a:t>He asserts that no matter what miseries await love overrides them all:</a:t>
            </a:r>
            <a:r>
              <a:rPr lang="en-GB" sz="2800" i="1"/>
              <a:t> ‘But come what sorrow can, It cannot countervail the exchange of joy That one short minute gives me in her sight’</a:t>
            </a:r>
            <a:endParaRPr lang="en-US" sz="2800" i="1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Foreshadowing and Fate</a:t>
            </a:r>
            <a:endParaRPr lang="en-US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 Friar counsels moderation, warning that </a:t>
            </a:r>
            <a:r>
              <a:rPr lang="en-GB" sz="2800" i="1"/>
              <a:t>‘these violent delights have violent ends’</a:t>
            </a:r>
          </a:p>
          <a:p>
            <a:pPr>
              <a:lnSpc>
                <a:spcPct val="80000"/>
              </a:lnSpc>
            </a:pPr>
            <a:r>
              <a:rPr lang="en-GB" sz="2800"/>
              <a:t>However, he is becoming embroiled in the rash actions of Romeo and Juliet</a:t>
            </a:r>
          </a:p>
          <a:p>
            <a:pPr>
              <a:lnSpc>
                <a:spcPct val="80000"/>
              </a:lnSpc>
            </a:pPr>
            <a:r>
              <a:rPr lang="en-US" sz="2800"/>
              <a:t>The wedding scene is notable for its brevity and pervasive atmosphere of impending doom</a:t>
            </a:r>
          </a:p>
          <a:p>
            <a:pPr>
              <a:lnSpc>
                <a:spcPct val="80000"/>
              </a:lnSpc>
            </a:pPr>
            <a:r>
              <a:rPr lang="en-US" sz="2800"/>
              <a:t>Images of happiness and marriage are repeatedly paired with images of violence and death</a:t>
            </a:r>
          </a:p>
          <a:p>
            <a:pPr>
              <a:lnSpc>
                <a:spcPct val="80000"/>
              </a:lnSpc>
            </a:pPr>
            <a:r>
              <a:rPr lang="en-US" sz="2800"/>
              <a:t>Although he is unhesitating in his desire to be married to Juliet, Romeo’s challenge to fate is prophetic and full of dramatic irony because it foreshadows the final outcome; that death triumphs over both protagonists</a:t>
            </a:r>
          </a:p>
          <a:p>
            <a:pPr>
              <a:lnSpc>
                <a:spcPct val="80000"/>
              </a:lnSpc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 the end of Act 2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These are the final ‘happy’ scenes</a:t>
            </a:r>
          </a:p>
          <a:p>
            <a:pPr>
              <a:lnSpc>
                <a:spcPct val="90000"/>
              </a:lnSpc>
            </a:pPr>
            <a:r>
              <a:rPr lang="en-GB"/>
              <a:t>Shakespeare emphasises the thrilling and ecstatic joy of young, romantic love</a:t>
            </a:r>
          </a:p>
          <a:p>
            <a:pPr>
              <a:lnSpc>
                <a:spcPct val="90000"/>
              </a:lnSpc>
            </a:pPr>
            <a:r>
              <a:rPr lang="en-GB" b="1"/>
              <a:t>The mood and tone are euphoric, with only a few small notes of foreshadowing included to remind the audience that this is a tragedy, and there will be no ‘happy ending’ for Romeo and Juliet</a:t>
            </a:r>
            <a:endParaRPr lang="en-US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Writing task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sz="2800" b="1" i="1"/>
              <a:t>Read </a:t>
            </a:r>
            <a:r>
              <a:rPr lang="en-GB" sz="3600" b="1" i="1"/>
              <a:t>Act II Scene iii</a:t>
            </a:r>
            <a:r>
              <a:rPr lang="en-GB" sz="2800" b="1" i="1"/>
              <a:t> closely once more, then write brief answers to the following: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GB" sz="2800" b="1"/>
              <a:t>What does Friar Laurence’s opening speech tell us about him, and his views on nature..?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GB" sz="2800" b="1"/>
              <a:t>What does this scene tell us about Romeo’s character (and Friar Laurence’s opinion of him..)</a:t>
            </a:r>
          </a:p>
          <a:p>
            <a:pPr marL="609600" indent="-609600"/>
            <a:endParaRPr lang="en-GB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Romeo and Isolation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this scene, Romeo begins a separation from his friends that continues throughout the play</a:t>
            </a:r>
          </a:p>
          <a:p>
            <a:r>
              <a:rPr lang="en-US" sz="2800"/>
              <a:t>His inability to reveal his love of a Capulet heightens his isolation</a:t>
            </a:r>
          </a:p>
          <a:p>
            <a:r>
              <a:rPr lang="en-US" sz="2800"/>
              <a:t>By leaping the wall surrounding the Capulet orchard, Romeo physically separates himself from Mercutio and Benvolio—a separation that reflects the distance he feels from society, his friends, and his family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Mercutio and Love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844675"/>
            <a:ext cx="7626350" cy="4251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Mercutio calls to Romeo using physical and sexual innuendo</a:t>
            </a:r>
          </a:p>
          <a:p>
            <a:pPr>
              <a:lnSpc>
                <a:spcPct val="90000"/>
              </a:lnSpc>
            </a:pPr>
            <a:r>
              <a:rPr lang="en-US" sz="2800"/>
              <a:t>To Mercutio, love is a conquest, a physical endeavour</a:t>
            </a:r>
          </a:p>
          <a:p>
            <a:pPr>
              <a:lnSpc>
                <a:spcPct val="90000"/>
              </a:lnSpc>
            </a:pPr>
            <a:r>
              <a:rPr lang="en-US" sz="2800"/>
              <a:t>He reveals a crude understanding of love</a:t>
            </a:r>
            <a:r>
              <a:rPr lang="en-US" sz="2800" i="1"/>
              <a:t>—“quivering thigh, / And the demesnes that there adjacent lie”</a:t>
            </a:r>
          </a:p>
          <a:p>
            <a:pPr>
              <a:lnSpc>
                <a:spcPct val="90000"/>
              </a:lnSpc>
            </a:pPr>
            <a:r>
              <a:rPr lang="en-GB" sz="2800"/>
              <a:t>His view of love contrasts sharply to Romeo’s- this elevates the love of Romeo and Juliet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Romeo’s leap over the Capulet wall is symbolic of his flight to a spiritual love as he moves away from Mercutio’s crude understanding of love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 II, Scene ii - Summary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Romeo stands beneath Juliet’s bedroom window</a:t>
            </a:r>
          </a:p>
          <a:p>
            <a:pPr>
              <a:lnSpc>
                <a:spcPct val="80000"/>
              </a:lnSpc>
            </a:pPr>
            <a:r>
              <a:rPr lang="en-US" sz="2400"/>
              <a:t>Juliet appears on the balcony and thinking she’s alone, reveals her love for Romeo</a:t>
            </a:r>
          </a:p>
          <a:p>
            <a:pPr>
              <a:lnSpc>
                <a:spcPct val="80000"/>
              </a:lnSpc>
            </a:pPr>
            <a:r>
              <a:rPr lang="en-US" sz="2400"/>
              <a:t>She despairs over the feud and the problems it creates</a:t>
            </a:r>
          </a:p>
          <a:p>
            <a:pPr>
              <a:lnSpc>
                <a:spcPct val="80000"/>
              </a:lnSpc>
            </a:pPr>
            <a:r>
              <a:rPr lang="en-US" sz="2400"/>
              <a:t>Romeo listens and when Juliet calls on him to “doff” his name, he reveals himself</a:t>
            </a:r>
          </a:p>
          <a:p>
            <a:pPr>
              <a:lnSpc>
                <a:spcPct val="80000"/>
              </a:lnSpc>
            </a:pPr>
            <a:r>
              <a:rPr lang="en-US" sz="2400"/>
              <a:t>They exchange expressions of love and devotion</a:t>
            </a:r>
          </a:p>
          <a:p>
            <a:pPr>
              <a:lnSpc>
                <a:spcPct val="80000"/>
              </a:lnSpc>
            </a:pPr>
            <a:r>
              <a:rPr lang="en-US" sz="2400"/>
              <a:t>Nurse calls Juliet away, but she returns</a:t>
            </a:r>
          </a:p>
          <a:p>
            <a:pPr>
              <a:lnSpc>
                <a:spcPct val="80000"/>
              </a:lnSpc>
            </a:pPr>
            <a:r>
              <a:rPr lang="en-US" sz="2400"/>
              <a:t>They agree to marry</a:t>
            </a:r>
          </a:p>
          <a:p>
            <a:pPr>
              <a:lnSpc>
                <a:spcPct val="80000"/>
              </a:lnSpc>
            </a:pPr>
            <a:r>
              <a:rPr lang="en-US" sz="2400"/>
              <a:t>Juliet promises to send a messenger the next day so that Romeo can explain the wedding arrangements </a:t>
            </a:r>
          </a:p>
          <a:p>
            <a:pPr>
              <a:lnSpc>
                <a:spcPct val="80000"/>
              </a:lnSpc>
            </a:pPr>
            <a:r>
              <a:rPr lang="en-US" sz="2400"/>
              <a:t>The scene concludes as day breaks and Romeo leaves to seek the advice of Friar Lawrence</a:t>
            </a:r>
            <a:endParaRPr lang="en-GB" sz="2400"/>
          </a:p>
          <a:p>
            <a:pPr>
              <a:lnSpc>
                <a:spcPct val="80000"/>
              </a:lnSpc>
            </a:pP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Light Imagery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Shakespeare uses light and dark imagery in this scene to describe the blossoming of Romeo and Juliet’s romance</a:t>
            </a:r>
          </a:p>
          <a:p>
            <a:pPr>
              <a:lnSpc>
                <a:spcPct val="80000"/>
              </a:lnSpc>
            </a:pPr>
            <a:r>
              <a:rPr lang="en-GB" sz="2800"/>
              <a:t>Juliet is compared to the sun and stars, and as a ‘bright angel’</a:t>
            </a:r>
          </a:p>
          <a:p>
            <a:pPr>
              <a:lnSpc>
                <a:spcPct val="80000"/>
              </a:lnSpc>
            </a:pPr>
            <a:r>
              <a:rPr lang="en-US" sz="2800"/>
              <a:t>As Romeo stands in the shadows, he looks to the balcony and compares Juliet to the sun</a:t>
            </a:r>
          </a:p>
          <a:p>
            <a:pPr>
              <a:lnSpc>
                <a:spcPct val="80000"/>
              </a:lnSpc>
            </a:pPr>
            <a:r>
              <a:rPr lang="en-GB" sz="2800"/>
              <a:t>Romeo implies that her very appearance is enough to banish night-time </a:t>
            </a:r>
          </a:p>
          <a:p>
            <a:pPr>
              <a:lnSpc>
                <a:spcPct val="80000"/>
              </a:lnSpc>
            </a:pPr>
            <a:r>
              <a:rPr lang="en-US" sz="2800"/>
              <a:t>Thus, as Romeo steps from the moonlit darkness into the light from Juliet’s balcony, he has left behind his melodramatic woes and moved toward a more genuine, mature understanding of love</a:t>
            </a:r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Pure Love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Shakespeare describes the pure and innocent quality of their love by juxtaposing the balcony scene with Mercutio’s lewd sexual jokes in the previous scene</a:t>
            </a:r>
          </a:p>
          <a:p>
            <a:r>
              <a:rPr lang="en-US" sz="2800"/>
              <a:t>Romeo returns to the religious imagery when he describes Juliet as, “a bright angel” and “dear saint”</a:t>
            </a:r>
          </a:p>
          <a:p>
            <a:r>
              <a:rPr lang="en-US" sz="2800"/>
              <a:t>The recurring use of religious imagery emphasises the purity of Romeo and Juliet’s love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Darkness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scene takes place at nighttime, illustrating the way Romeo and Juliet’s love exists in a world separate from others </a:t>
            </a:r>
          </a:p>
          <a:p>
            <a:r>
              <a:rPr lang="en-US" sz="2800"/>
              <a:t>Throughout the play, their love flourishes at night - an allusion to the forbidden nature of their relationship</a:t>
            </a:r>
          </a:p>
          <a:p>
            <a:r>
              <a:rPr lang="en-US" sz="2800"/>
              <a:t>As night ends and dawn breaks, the two are forced to part to avoid being discovered by the Capulets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Designs\Sunny Days.pot</Template>
  <TotalTime>615</TotalTime>
  <Words>2657</Words>
  <Application>Microsoft Office PowerPoint</Application>
  <PresentationFormat>On-screen Show (4:3)</PresentationFormat>
  <Paragraphs>189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Times New Roman</vt:lpstr>
      <vt:lpstr>Wingdings</vt:lpstr>
      <vt:lpstr>Sunny Days</vt:lpstr>
      <vt:lpstr>Romeo and Juliet</vt:lpstr>
      <vt:lpstr>Prologue</vt:lpstr>
      <vt:lpstr>Act II, Scene i - Summary</vt:lpstr>
      <vt:lpstr>Romeo and Isolation</vt:lpstr>
      <vt:lpstr>Mercutio and Love</vt:lpstr>
      <vt:lpstr>Act II, Scene ii - Summary</vt:lpstr>
      <vt:lpstr>Light Imagery</vt:lpstr>
      <vt:lpstr>Pure Love</vt:lpstr>
      <vt:lpstr>Darkness</vt:lpstr>
      <vt:lpstr>Romeo and Development</vt:lpstr>
      <vt:lpstr>Juliet</vt:lpstr>
      <vt:lpstr>Marriage</vt:lpstr>
      <vt:lpstr>Tension</vt:lpstr>
      <vt:lpstr>Fate</vt:lpstr>
      <vt:lpstr>Society</vt:lpstr>
      <vt:lpstr>Task:</vt:lpstr>
      <vt:lpstr>Act II, Scene iii - Summary</vt:lpstr>
      <vt:lpstr>Conflict between Good and Evil</vt:lpstr>
      <vt:lpstr>Friar and Romeo</vt:lpstr>
      <vt:lpstr>Love</vt:lpstr>
      <vt:lpstr>Romeo’s Flaw</vt:lpstr>
      <vt:lpstr>Act II, Scene iv - Summary</vt:lpstr>
      <vt:lpstr>Romeo Development</vt:lpstr>
      <vt:lpstr>Tybalt’s Threat</vt:lpstr>
      <vt:lpstr>The Nurse</vt:lpstr>
      <vt:lpstr>Tension</vt:lpstr>
      <vt:lpstr>Act II, Scene v - Summary</vt:lpstr>
      <vt:lpstr>Time and Tension</vt:lpstr>
      <vt:lpstr>Juliet’s Development</vt:lpstr>
      <vt:lpstr>The plan</vt:lpstr>
      <vt:lpstr>Act II, Scene vi - Summary</vt:lpstr>
      <vt:lpstr>Power of Love</vt:lpstr>
      <vt:lpstr>Foreshadowing and Fate</vt:lpstr>
      <vt:lpstr>At the end of Act 2</vt:lpstr>
      <vt:lpstr>Writing task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Adam</cp:lastModifiedBy>
  <cp:revision>33</cp:revision>
  <cp:lastPrinted>1601-01-01T00:00:00Z</cp:lastPrinted>
  <dcterms:created xsi:type="dcterms:W3CDTF">2004-01-14T16:02:16Z</dcterms:created>
  <dcterms:modified xsi:type="dcterms:W3CDTF">2013-01-06T20:07:56Z</dcterms:modified>
</cp:coreProperties>
</file>